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x="18288000" cy="10287000"/>
  <p:notesSz cx="6858000" cy="9144000"/>
  <p:embeddedFontLst>
    <p:embeddedFont>
      <p:font typeface="Gliker" charset="1" panose="00000500000000000000"/>
      <p:regular r:id="rId41"/>
    </p:embeddedFont>
    <p:embeddedFont>
      <p:font typeface="Blogger" charset="1" panose="02000506030000020004"/>
      <p:regular r:id="rId42"/>
    </p:embeddedFont>
    <p:embeddedFont>
      <p:font typeface="Hobo" charset="1" panose="04040505020C02020802"/>
      <p:regular r:id="rId43"/>
    </p:embeddedFont>
    <p:embeddedFont>
      <p:font typeface="Blogger Bold" charset="1" panose="02000506030000020004"/>
      <p:regular r:id="rId44"/>
    </p:embeddedFont>
    <p:embeddedFont>
      <p:font typeface="Arimo Bold" charset="1" panose="020B0704020202020204"/>
      <p:regular r:id="rId45"/>
    </p:embeddedFont>
    <p:embeddedFont>
      <p:font typeface="Times New Roman Italics" charset="1" panose="02030502070405090303"/>
      <p:regular r:id="rId46"/>
    </p:embeddedFont>
    <p:embeddedFont>
      <p:font typeface="Blogger Bold Italics" charset="1" panose="02000506030000020004"/>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20.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21.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22.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svg" Type="http://schemas.openxmlformats.org/officeDocument/2006/relationships/image"/><Relationship Id="rId11" Target="../media/image1.png" Type="http://schemas.openxmlformats.org/officeDocument/2006/relationships/image"/><Relationship Id="rId12" Target="../media/image2.svg" Type="http://schemas.openxmlformats.org/officeDocument/2006/relationships/image"/><Relationship Id="rId2" Target="../media/image8.jpeg" Type="http://schemas.openxmlformats.org/officeDocument/2006/relationships/image"/><Relationship Id="rId3" Target="../media/image23.png" Type="http://schemas.openxmlformats.org/officeDocument/2006/relationships/image"/><Relationship Id="rId4" Target="../media/image24.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3.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5.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7.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8.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29.png" Type="http://schemas.openxmlformats.org/officeDocument/2006/relationships/image"/><Relationship Id="rId8" Target="../media/image30.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1.png" Type="http://schemas.openxmlformats.org/officeDocument/2006/relationships/image"/><Relationship Id="rId8"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3.png" Type="http://schemas.openxmlformats.org/officeDocument/2006/relationships/image"/><Relationship Id="rId8" Target="../media/image34.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1.png" Type="http://schemas.openxmlformats.org/officeDocument/2006/relationships/image"/><Relationship Id="rId8" Target="../media/image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5.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37.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 Id="rId5" Target="../media/image1.png" Type="http://schemas.openxmlformats.org/officeDocument/2006/relationships/image"/><Relationship Id="rId6" Target="../media/image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 Id="rId7" Target="../media/image5.png" Type="http://schemas.openxmlformats.org/officeDocument/2006/relationships/image"/><Relationship Id="rId8" Target="../media/image6.svg" Type="http://schemas.openxmlformats.org/officeDocument/2006/relationships/image"/><Relationship Id="rId9"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5.png" Type="http://schemas.openxmlformats.org/officeDocument/2006/relationships/image"/><Relationship Id="rId12" Target="../media/image14.png" Type="http://schemas.openxmlformats.org/officeDocument/2006/relationships/image"/><Relationship Id="rId13" Target="../media/image16.png" Type="http://schemas.openxmlformats.org/officeDocument/2006/relationships/image"/><Relationship Id="rId14" Target="https://drive.google.com/file/d/1oGuoalnd_uAe1a6h9XNFadI1dcN_qawc/view?usp=sharing" TargetMode="External" Type="http://schemas.openxmlformats.org/officeDocument/2006/relationships/hyperlink"/><Relationship Id="rId15" Target="https://drive.google.com/file/d/1oGuoalnd_uAe1a6h9XNFadI1dcN_qawc/view?usp=sharing" TargetMode="External" Type="http://schemas.openxmlformats.org/officeDocument/2006/relationships/hyperlink"/><Relationship Id="rId16" Target="https://drive.google.com/file/d/1oGuoalnd_uAe1a6h9XNFadI1dcN_qawc/view?usp=sharing" TargetMode="External" Type="http://schemas.openxmlformats.org/officeDocument/2006/relationships/hyperlink"/><Relationship Id="rId17" Target="https://drive.google.com/file/d/1oGuoalnd_uAe1a6h9XNFadI1dcN_qawc/view?usp=sharing" TargetMode="External" Type="http://schemas.openxmlformats.org/officeDocument/2006/relationships/hyperlink"/><Relationship Id="rId18" Target="https://drive.google.com/file/d/1oGuoalnd_uAe1a6h9XNFadI1dcN_qawc/view?usp=sharing" TargetMode="External" Type="http://schemas.openxmlformats.org/officeDocument/2006/relationships/hyperlink"/><Relationship Id="rId19" Target="https://drive.google.com/file/d/1oGuoalnd_uAe1a6h9XNFadI1dcN_qawc/view?usp=sharing" TargetMode="External" Type="http://schemas.openxmlformats.org/officeDocument/2006/relationships/hyperlink"/><Relationship Id="rId2" Target="../media/image8.jpeg" Type="http://schemas.openxmlformats.org/officeDocument/2006/relationships/image"/><Relationship Id="rId20" Target="https://drive.google.com/file/d/1oGuoalnd_uAe1a6h9XNFadI1dcN_qawc/view?usp=sharing" TargetMode="External" Type="http://schemas.openxmlformats.org/officeDocument/2006/relationships/hyperlink"/><Relationship Id="rId21" Target="https://drive.google.com/file/d/1oGuoalnd_uAe1a6h9XNFadI1dcN_qawc/view?usp=sharing" TargetMode="External" Type="http://schemas.openxmlformats.org/officeDocument/2006/relationships/hyperlink"/><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17.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18.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svg" Type="http://schemas.openxmlformats.org/officeDocument/2006/relationships/image"/><Relationship Id="rId11" Target="../media/image14.png" Type="http://schemas.openxmlformats.org/officeDocument/2006/relationships/image"/><Relationship Id="rId12" Target="../media/image19.png" Type="http://schemas.openxmlformats.org/officeDocument/2006/relationships/image"/><Relationship Id="rId2" Target="../media/image8.jpeg" Type="http://schemas.openxmlformats.org/officeDocument/2006/relationships/image"/><Relationship Id="rId3" Target="../media/image10.png" Type="http://schemas.openxmlformats.org/officeDocument/2006/relationships/image"/><Relationship Id="rId4" Target="../media/image11.svg" Type="http://schemas.openxmlformats.org/officeDocument/2006/relationships/image"/><Relationship Id="rId5" Target="../media/image12.png" Type="http://schemas.openxmlformats.org/officeDocument/2006/relationships/image"/><Relationship Id="rId6" Target="../media/image13.svg" Type="http://schemas.openxmlformats.org/officeDocument/2006/relationships/image"/><Relationship Id="rId7" Target="../media/image3.png" Type="http://schemas.openxmlformats.org/officeDocument/2006/relationships/image"/><Relationship Id="rId8" Target="../media/image4.svg" Type="http://schemas.openxmlformats.org/officeDocument/2006/relationships/image"/><Relationship Id="rId9"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06784"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09753"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8283" y="4820708"/>
            <a:ext cx="4830215" cy="5466292"/>
          </a:xfrm>
          <a:custGeom>
            <a:avLst/>
            <a:gdLst/>
            <a:ahLst/>
            <a:cxnLst/>
            <a:rect r="r" b="b" t="t" l="l"/>
            <a:pathLst>
              <a:path h="5466292" w="4830215">
                <a:moveTo>
                  <a:pt x="0" y="0"/>
                </a:moveTo>
                <a:lnTo>
                  <a:pt x="4830215" y="0"/>
                </a:lnTo>
                <a:lnTo>
                  <a:pt x="4830215" y="5466292"/>
                </a:lnTo>
                <a:lnTo>
                  <a:pt x="0" y="546629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6203645" y="216566"/>
            <a:ext cx="1904103" cy="1817553"/>
          </a:xfrm>
          <a:custGeom>
            <a:avLst/>
            <a:gdLst/>
            <a:ahLst/>
            <a:cxnLst/>
            <a:rect r="r" b="b" t="t" l="l"/>
            <a:pathLst>
              <a:path h="1817553" w="1904103">
                <a:moveTo>
                  <a:pt x="0" y="0"/>
                </a:moveTo>
                <a:lnTo>
                  <a:pt x="1904103" y="0"/>
                </a:lnTo>
                <a:lnTo>
                  <a:pt x="1904103" y="1817553"/>
                </a:lnTo>
                <a:lnTo>
                  <a:pt x="0" y="18175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3794729" y="2290559"/>
            <a:ext cx="12530617" cy="3710237"/>
          </a:xfrm>
          <a:custGeom>
            <a:avLst/>
            <a:gdLst/>
            <a:ahLst/>
            <a:cxnLst/>
            <a:rect r="r" b="b" t="t" l="l"/>
            <a:pathLst>
              <a:path h="3710237" w="12530617">
                <a:moveTo>
                  <a:pt x="0" y="0"/>
                </a:moveTo>
                <a:lnTo>
                  <a:pt x="12530616" y="0"/>
                </a:lnTo>
                <a:lnTo>
                  <a:pt x="12530616" y="3710237"/>
                </a:lnTo>
                <a:lnTo>
                  <a:pt x="0" y="3710237"/>
                </a:lnTo>
                <a:lnTo>
                  <a:pt x="0" y="0"/>
                </a:lnTo>
                <a:close/>
              </a:path>
            </a:pathLst>
          </a:custGeom>
          <a:blipFill>
            <a:blip r:embed="rId8"/>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1661284" y="4029590"/>
            <a:ext cx="6074767" cy="1466368"/>
          </a:xfrm>
          <a:custGeom>
            <a:avLst/>
            <a:gdLst/>
            <a:ahLst/>
            <a:cxnLst/>
            <a:rect r="r" b="b" t="t" l="l"/>
            <a:pathLst>
              <a:path h="1466368" w="6074767">
                <a:moveTo>
                  <a:pt x="0" y="0"/>
                </a:moveTo>
                <a:lnTo>
                  <a:pt x="6074767" y="0"/>
                </a:lnTo>
                <a:lnTo>
                  <a:pt x="6074767" y="1466368"/>
                </a:lnTo>
                <a:lnTo>
                  <a:pt x="0" y="1466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698667" y="5495958"/>
            <a:ext cx="39549" cy="1504688"/>
          </a:xfrm>
          <a:custGeom>
            <a:avLst/>
            <a:gdLst/>
            <a:ahLst/>
            <a:cxnLst/>
            <a:rect r="r" b="b" t="t" l="l"/>
            <a:pathLst>
              <a:path h="1504688" w="39549">
                <a:moveTo>
                  <a:pt x="0" y="0"/>
                </a:moveTo>
                <a:lnTo>
                  <a:pt x="39550" y="0"/>
                </a:lnTo>
                <a:lnTo>
                  <a:pt x="39550" y="1504688"/>
                </a:lnTo>
                <a:lnTo>
                  <a:pt x="0" y="1504688"/>
                </a:lnTo>
                <a:lnTo>
                  <a:pt x="0" y="0"/>
                </a:lnTo>
                <a:close/>
              </a:path>
            </a:pathLst>
          </a:custGeom>
          <a:blipFill>
            <a:blip r:embed="rId11"/>
            <a:stretch>
              <a:fillRect l="-3704592" t="0" r="0" b="0"/>
            </a:stretch>
          </a:blipFill>
        </p:spPr>
      </p:sp>
      <p:sp>
        <p:nvSpPr>
          <p:cNvPr name="Freeform 9" id="9"/>
          <p:cNvSpPr/>
          <p:nvPr/>
        </p:nvSpPr>
        <p:spPr>
          <a:xfrm flipH="false" flipV="false" rot="0">
            <a:off x="2183877" y="349890"/>
            <a:ext cx="8231342" cy="8597179"/>
          </a:xfrm>
          <a:custGeom>
            <a:avLst/>
            <a:gdLst/>
            <a:ahLst/>
            <a:cxnLst/>
            <a:rect r="r" b="b" t="t" l="l"/>
            <a:pathLst>
              <a:path h="8597179" w="8231342">
                <a:moveTo>
                  <a:pt x="0" y="0"/>
                </a:moveTo>
                <a:lnTo>
                  <a:pt x="8231342" y="0"/>
                </a:lnTo>
                <a:lnTo>
                  <a:pt x="8231342" y="8597180"/>
                </a:lnTo>
                <a:lnTo>
                  <a:pt x="0" y="8597180"/>
                </a:lnTo>
                <a:lnTo>
                  <a:pt x="0" y="0"/>
                </a:lnTo>
                <a:close/>
              </a:path>
            </a:pathLst>
          </a:custGeom>
          <a:blipFill>
            <a:blip r:embed="rId12"/>
            <a:stretch>
              <a:fillRect l="0" t="0" r="0" b="0"/>
            </a:stretch>
          </a:blipFill>
        </p:spPr>
      </p:sp>
      <p:sp>
        <p:nvSpPr>
          <p:cNvPr name="TextBox 10" id="10"/>
          <p:cNvSpPr txBox="true"/>
          <p:nvPr/>
        </p:nvSpPr>
        <p:spPr>
          <a:xfrm rot="0">
            <a:off x="10415219" y="4119124"/>
            <a:ext cx="8566897" cy="1153950"/>
          </a:xfrm>
          <a:prstGeom prst="rect">
            <a:avLst/>
          </a:prstGeom>
        </p:spPr>
        <p:txBody>
          <a:bodyPr anchor="t" rtlCol="false" tIns="0" lIns="0" bIns="0" rIns="0">
            <a:spAutoFit/>
          </a:bodyPr>
          <a:lstStyle/>
          <a:p>
            <a:pPr algn="ctr">
              <a:lnSpc>
                <a:spcPts val="9424"/>
              </a:lnSpc>
            </a:pPr>
            <a:r>
              <a:rPr lang="en-US" sz="6731">
                <a:solidFill>
                  <a:srgbClr val="000000"/>
                </a:solidFill>
                <a:latin typeface="Hobo"/>
                <a:ea typeface="Hobo"/>
                <a:cs typeface="Hobo"/>
                <a:sym typeface="Hobo"/>
              </a:rPr>
              <a:t>Class Diagram</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6236480" y="451573"/>
            <a:ext cx="6495416" cy="1567907"/>
          </a:xfrm>
          <a:custGeom>
            <a:avLst/>
            <a:gdLst/>
            <a:ahLst/>
            <a:cxnLst/>
            <a:rect r="r" b="b" t="t" l="l"/>
            <a:pathLst>
              <a:path h="1567907" w="6495416">
                <a:moveTo>
                  <a:pt x="0" y="0"/>
                </a:moveTo>
                <a:lnTo>
                  <a:pt x="6495416" y="0"/>
                </a:lnTo>
                <a:lnTo>
                  <a:pt x="6495416" y="1567907"/>
                </a:lnTo>
                <a:lnTo>
                  <a:pt x="0" y="156790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9089160" y="2716502"/>
            <a:ext cx="42288" cy="1608881"/>
          </a:xfrm>
          <a:custGeom>
            <a:avLst/>
            <a:gdLst/>
            <a:ahLst/>
            <a:cxnLst/>
            <a:rect r="r" b="b" t="t" l="l"/>
            <a:pathLst>
              <a:path h="1608881" w="42288">
                <a:moveTo>
                  <a:pt x="0" y="0"/>
                </a:moveTo>
                <a:lnTo>
                  <a:pt x="42288" y="0"/>
                </a:lnTo>
                <a:lnTo>
                  <a:pt x="42288" y="1608881"/>
                </a:lnTo>
                <a:lnTo>
                  <a:pt x="0" y="1608881"/>
                </a:lnTo>
                <a:lnTo>
                  <a:pt x="0" y="0"/>
                </a:lnTo>
                <a:close/>
              </a:path>
            </a:pathLst>
          </a:custGeom>
          <a:blipFill>
            <a:blip r:embed="rId11"/>
            <a:stretch>
              <a:fillRect l="-3704592" t="0" r="0" b="0"/>
            </a:stretch>
          </a:blipFill>
        </p:spPr>
      </p:sp>
      <p:sp>
        <p:nvSpPr>
          <p:cNvPr name="Freeform 9" id="9"/>
          <p:cNvSpPr/>
          <p:nvPr/>
        </p:nvSpPr>
        <p:spPr>
          <a:xfrm flipH="false" flipV="false" rot="0">
            <a:off x="615739" y="2367469"/>
            <a:ext cx="17359724" cy="6184402"/>
          </a:xfrm>
          <a:custGeom>
            <a:avLst/>
            <a:gdLst/>
            <a:ahLst/>
            <a:cxnLst/>
            <a:rect r="r" b="b" t="t" l="l"/>
            <a:pathLst>
              <a:path h="6184402" w="17359724">
                <a:moveTo>
                  <a:pt x="0" y="0"/>
                </a:moveTo>
                <a:lnTo>
                  <a:pt x="17359724" y="0"/>
                </a:lnTo>
                <a:lnTo>
                  <a:pt x="17359724" y="6184402"/>
                </a:lnTo>
                <a:lnTo>
                  <a:pt x="0" y="6184402"/>
                </a:lnTo>
                <a:lnTo>
                  <a:pt x="0" y="0"/>
                </a:lnTo>
                <a:close/>
              </a:path>
            </a:pathLst>
          </a:custGeom>
          <a:blipFill>
            <a:blip r:embed="rId12"/>
            <a:stretch>
              <a:fillRect l="0" t="0" r="0" b="0"/>
            </a:stretch>
          </a:blipFill>
        </p:spPr>
      </p:sp>
      <p:sp>
        <p:nvSpPr>
          <p:cNvPr name="TextBox 10" id="10"/>
          <p:cNvSpPr txBox="true"/>
          <p:nvPr/>
        </p:nvSpPr>
        <p:spPr>
          <a:xfrm rot="0">
            <a:off x="5254513" y="516856"/>
            <a:ext cx="8277271" cy="1109921"/>
          </a:xfrm>
          <a:prstGeom prst="rect">
            <a:avLst/>
          </a:prstGeom>
        </p:spPr>
        <p:txBody>
          <a:bodyPr anchor="t" rtlCol="false" tIns="0" lIns="0" bIns="0" rIns="0">
            <a:spAutoFit/>
          </a:bodyPr>
          <a:lstStyle/>
          <a:p>
            <a:pPr algn="ctr">
              <a:lnSpc>
                <a:spcPts val="9105"/>
              </a:lnSpc>
            </a:pPr>
            <a:r>
              <a:rPr lang="en-US" sz="6504">
                <a:solidFill>
                  <a:srgbClr val="000000"/>
                </a:solidFill>
                <a:latin typeface="Hobo"/>
                <a:ea typeface="Hobo"/>
                <a:cs typeface="Hobo"/>
                <a:sym typeface="Hobo"/>
              </a:rPr>
              <a:t>Activity Diagram</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018249" y="4232507"/>
            <a:ext cx="6074767" cy="1466368"/>
          </a:xfrm>
          <a:custGeom>
            <a:avLst/>
            <a:gdLst/>
            <a:ahLst/>
            <a:cxnLst/>
            <a:rect r="r" b="b" t="t" l="l"/>
            <a:pathLst>
              <a:path h="1466368" w="6074767">
                <a:moveTo>
                  <a:pt x="0" y="0"/>
                </a:moveTo>
                <a:lnTo>
                  <a:pt x="6074767" y="0"/>
                </a:lnTo>
                <a:lnTo>
                  <a:pt x="6074767" y="1466368"/>
                </a:lnTo>
                <a:lnTo>
                  <a:pt x="0" y="14663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4698667" y="5495958"/>
            <a:ext cx="39549" cy="1504688"/>
          </a:xfrm>
          <a:custGeom>
            <a:avLst/>
            <a:gdLst/>
            <a:ahLst/>
            <a:cxnLst/>
            <a:rect r="r" b="b" t="t" l="l"/>
            <a:pathLst>
              <a:path h="1504688" w="39549">
                <a:moveTo>
                  <a:pt x="0" y="0"/>
                </a:moveTo>
                <a:lnTo>
                  <a:pt x="39550" y="0"/>
                </a:lnTo>
                <a:lnTo>
                  <a:pt x="39550" y="1504688"/>
                </a:lnTo>
                <a:lnTo>
                  <a:pt x="0" y="1504688"/>
                </a:lnTo>
                <a:lnTo>
                  <a:pt x="0" y="0"/>
                </a:lnTo>
                <a:close/>
              </a:path>
            </a:pathLst>
          </a:custGeom>
          <a:blipFill>
            <a:blip r:embed="rId11"/>
            <a:stretch>
              <a:fillRect l="-3704592" t="0" r="0" b="0"/>
            </a:stretch>
          </a:blipFill>
        </p:spPr>
      </p:sp>
      <p:sp>
        <p:nvSpPr>
          <p:cNvPr name="Freeform 9" id="9"/>
          <p:cNvSpPr/>
          <p:nvPr/>
        </p:nvSpPr>
        <p:spPr>
          <a:xfrm flipH="false" flipV="false" rot="0">
            <a:off x="538005" y="1028700"/>
            <a:ext cx="11074602" cy="7336924"/>
          </a:xfrm>
          <a:custGeom>
            <a:avLst/>
            <a:gdLst/>
            <a:ahLst/>
            <a:cxnLst/>
            <a:rect r="r" b="b" t="t" l="l"/>
            <a:pathLst>
              <a:path h="7336924" w="11074602">
                <a:moveTo>
                  <a:pt x="0" y="0"/>
                </a:moveTo>
                <a:lnTo>
                  <a:pt x="11074602" y="0"/>
                </a:lnTo>
                <a:lnTo>
                  <a:pt x="11074602" y="7336924"/>
                </a:lnTo>
                <a:lnTo>
                  <a:pt x="0" y="7336924"/>
                </a:lnTo>
                <a:lnTo>
                  <a:pt x="0" y="0"/>
                </a:lnTo>
                <a:close/>
              </a:path>
            </a:pathLst>
          </a:custGeom>
          <a:blipFill>
            <a:blip r:embed="rId12"/>
            <a:stretch>
              <a:fillRect l="0" t="0" r="0" b="0"/>
            </a:stretch>
          </a:blipFill>
        </p:spPr>
      </p:sp>
      <p:sp>
        <p:nvSpPr>
          <p:cNvPr name="TextBox 10" id="10"/>
          <p:cNvSpPr txBox="true"/>
          <p:nvPr/>
        </p:nvSpPr>
        <p:spPr>
          <a:xfrm rot="0">
            <a:off x="10772184" y="4322040"/>
            <a:ext cx="8566897" cy="1153950"/>
          </a:xfrm>
          <a:prstGeom prst="rect">
            <a:avLst/>
          </a:prstGeom>
        </p:spPr>
        <p:txBody>
          <a:bodyPr anchor="t" rtlCol="false" tIns="0" lIns="0" bIns="0" rIns="0">
            <a:spAutoFit/>
          </a:bodyPr>
          <a:lstStyle/>
          <a:p>
            <a:pPr algn="ctr">
              <a:lnSpc>
                <a:spcPts val="9424"/>
              </a:lnSpc>
            </a:pPr>
            <a:r>
              <a:rPr lang="en-US" sz="6731">
                <a:solidFill>
                  <a:srgbClr val="000000"/>
                </a:solidFill>
                <a:latin typeface="Hobo"/>
                <a:ea typeface="Hobo"/>
                <a:cs typeface="Hobo"/>
                <a:sym typeface="Hobo"/>
              </a:rPr>
              <a:t>State Diagram</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500080" y="3138173"/>
            <a:ext cx="6980653" cy="4173081"/>
            <a:chOff x="0" y="0"/>
            <a:chExt cx="10570657" cy="6319209"/>
          </a:xfrm>
        </p:grpSpPr>
        <p:sp>
          <p:nvSpPr>
            <p:cNvPr name="Freeform 4" id="4"/>
            <p:cNvSpPr/>
            <p:nvPr/>
          </p:nvSpPr>
          <p:spPr>
            <a:xfrm flipH="false" flipV="false" rot="0">
              <a:off x="0" y="0"/>
              <a:ext cx="10570656" cy="6319209"/>
            </a:xfrm>
            <a:custGeom>
              <a:avLst/>
              <a:gdLst/>
              <a:ahLst/>
              <a:cxnLst/>
              <a:rect r="r" b="b" t="t" l="l"/>
              <a:pathLst>
                <a:path h="6319209" w="10570656">
                  <a:moveTo>
                    <a:pt x="7510135" y="6319209"/>
                  </a:moveTo>
                  <a:cubicBezTo>
                    <a:pt x="6672163" y="6319209"/>
                    <a:pt x="5861294" y="6103465"/>
                    <a:pt x="5285328" y="5727653"/>
                  </a:cubicBezTo>
                  <a:cubicBezTo>
                    <a:pt x="4709363" y="6103465"/>
                    <a:pt x="3898495" y="6319209"/>
                    <a:pt x="3060521" y="6319209"/>
                  </a:cubicBezTo>
                  <a:cubicBezTo>
                    <a:pt x="1373282" y="6319209"/>
                    <a:pt x="0" y="5472936"/>
                    <a:pt x="0" y="4433190"/>
                  </a:cubicBezTo>
                  <a:cubicBezTo>
                    <a:pt x="0" y="3959945"/>
                    <a:pt x="284595" y="3507579"/>
                    <a:pt x="804093" y="3159605"/>
                  </a:cubicBezTo>
                  <a:cubicBezTo>
                    <a:pt x="284595" y="2811631"/>
                    <a:pt x="0" y="2359264"/>
                    <a:pt x="0" y="1886020"/>
                  </a:cubicBezTo>
                  <a:cubicBezTo>
                    <a:pt x="0" y="846273"/>
                    <a:pt x="1373282" y="0"/>
                    <a:pt x="3060521" y="0"/>
                  </a:cubicBezTo>
                  <a:cubicBezTo>
                    <a:pt x="3898495" y="0"/>
                    <a:pt x="4709363" y="215744"/>
                    <a:pt x="5285328" y="591556"/>
                  </a:cubicBezTo>
                  <a:cubicBezTo>
                    <a:pt x="5861294" y="215744"/>
                    <a:pt x="6672163" y="0"/>
                    <a:pt x="7510135" y="0"/>
                  </a:cubicBezTo>
                  <a:cubicBezTo>
                    <a:pt x="9197375" y="0"/>
                    <a:pt x="10570656" y="846273"/>
                    <a:pt x="10570656" y="1886020"/>
                  </a:cubicBezTo>
                  <a:cubicBezTo>
                    <a:pt x="10570656" y="2359264"/>
                    <a:pt x="10286062" y="2811631"/>
                    <a:pt x="9766564" y="3159605"/>
                  </a:cubicBezTo>
                  <a:cubicBezTo>
                    <a:pt x="10283803" y="3507579"/>
                    <a:pt x="10570656" y="3959945"/>
                    <a:pt x="10570656" y="4433190"/>
                  </a:cubicBezTo>
                  <a:cubicBezTo>
                    <a:pt x="10570656" y="5472936"/>
                    <a:pt x="9197375" y="6319209"/>
                    <a:pt x="7510135" y="6319209"/>
                  </a:cubicBezTo>
                  <a:close/>
                </a:path>
              </a:pathLst>
            </a:custGeom>
            <a:blipFill>
              <a:blip r:embed="rId3"/>
              <a:stretch>
                <a:fillRect l="-3549" t="0" r="-3549" b="0"/>
              </a:stretch>
            </a:blipFill>
          </p:spPr>
        </p:sp>
      </p:grpSp>
      <p:grpSp>
        <p:nvGrpSpPr>
          <p:cNvPr name="Group 5" id="5"/>
          <p:cNvGrpSpPr/>
          <p:nvPr/>
        </p:nvGrpSpPr>
        <p:grpSpPr>
          <a:xfrm rot="0">
            <a:off x="9011322" y="3241767"/>
            <a:ext cx="8128182" cy="3803466"/>
            <a:chOff x="0" y="0"/>
            <a:chExt cx="12321779" cy="5765800"/>
          </a:xfrm>
        </p:grpSpPr>
        <p:sp>
          <p:nvSpPr>
            <p:cNvPr name="Freeform 6" id="6"/>
            <p:cNvSpPr/>
            <p:nvPr/>
          </p:nvSpPr>
          <p:spPr>
            <a:xfrm flipH="false" flipV="false" rot="0">
              <a:off x="0" y="0"/>
              <a:ext cx="12321780" cy="5765800"/>
            </a:xfrm>
            <a:custGeom>
              <a:avLst/>
              <a:gdLst/>
              <a:ahLst/>
              <a:cxnLst/>
              <a:rect r="r" b="b" t="t" l="l"/>
              <a:pathLst>
                <a:path h="5765800" w="12321780">
                  <a:moveTo>
                    <a:pt x="8754256" y="5765800"/>
                  </a:moveTo>
                  <a:cubicBezTo>
                    <a:pt x="7777465" y="5765800"/>
                    <a:pt x="6832269" y="5568950"/>
                    <a:pt x="6160890" y="5226050"/>
                  </a:cubicBezTo>
                  <a:cubicBezTo>
                    <a:pt x="5489511" y="5568950"/>
                    <a:pt x="4544314" y="5765800"/>
                    <a:pt x="3567524" y="5765800"/>
                  </a:cubicBezTo>
                  <a:cubicBezTo>
                    <a:pt x="1600778" y="5765800"/>
                    <a:pt x="0" y="4993640"/>
                    <a:pt x="0" y="4044950"/>
                  </a:cubicBezTo>
                  <a:cubicBezTo>
                    <a:pt x="0" y="3613150"/>
                    <a:pt x="331740" y="3200400"/>
                    <a:pt x="937298" y="2882900"/>
                  </a:cubicBezTo>
                  <a:cubicBezTo>
                    <a:pt x="331740" y="2565400"/>
                    <a:pt x="0" y="2152650"/>
                    <a:pt x="0" y="1720850"/>
                  </a:cubicBezTo>
                  <a:cubicBezTo>
                    <a:pt x="0" y="772160"/>
                    <a:pt x="1600778" y="0"/>
                    <a:pt x="3567524" y="0"/>
                  </a:cubicBezTo>
                  <a:cubicBezTo>
                    <a:pt x="4544314" y="0"/>
                    <a:pt x="5489511" y="196850"/>
                    <a:pt x="6160890" y="539750"/>
                  </a:cubicBezTo>
                  <a:cubicBezTo>
                    <a:pt x="6832269" y="196850"/>
                    <a:pt x="7777465" y="0"/>
                    <a:pt x="8754256" y="0"/>
                  </a:cubicBezTo>
                  <a:cubicBezTo>
                    <a:pt x="10721001" y="0"/>
                    <a:pt x="12321780" y="772160"/>
                    <a:pt x="12321780" y="1720850"/>
                  </a:cubicBezTo>
                  <a:cubicBezTo>
                    <a:pt x="12321780" y="2152650"/>
                    <a:pt x="11990039" y="2565400"/>
                    <a:pt x="11384482" y="2882900"/>
                  </a:cubicBezTo>
                  <a:cubicBezTo>
                    <a:pt x="11987406" y="3200400"/>
                    <a:pt x="12321780" y="3613150"/>
                    <a:pt x="12321780" y="4044950"/>
                  </a:cubicBezTo>
                  <a:cubicBezTo>
                    <a:pt x="12321780" y="4993640"/>
                    <a:pt x="10721001" y="5765800"/>
                    <a:pt x="8754256" y="5765800"/>
                  </a:cubicBezTo>
                  <a:close/>
                </a:path>
              </a:pathLst>
            </a:custGeom>
            <a:blipFill>
              <a:blip r:embed="rId4"/>
              <a:stretch>
                <a:fillRect l="0" t="-3426" r="0" b="-3426"/>
              </a:stretch>
            </a:blipFill>
          </p:spPr>
        </p:sp>
      </p:grpSp>
      <p:sp>
        <p:nvSpPr>
          <p:cNvPr name="Freeform 7" id="7"/>
          <p:cNvSpPr/>
          <p:nvPr/>
        </p:nvSpPr>
        <p:spPr>
          <a:xfrm flipH="false" flipV="false" rot="0">
            <a:off x="5678576" y="145804"/>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2180251" y="-209550"/>
            <a:ext cx="14311848" cy="1914689"/>
          </a:xfrm>
          <a:prstGeom prst="rect">
            <a:avLst/>
          </a:prstGeom>
        </p:spPr>
        <p:txBody>
          <a:bodyPr anchor="t" rtlCol="false" tIns="0" lIns="0" bIns="0" rIns="0">
            <a:spAutoFit/>
          </a:bodyPr>
          <a:lstStyle/>
          <a:p>
            <a:pPr algn="ctr">
              <a:lnSpc>
                <a:spcPts val="15744"/>
              </a:lnSpc>
            </a:pPr>
            <a:r>
              <a:rPr lang="en-US" sz="11245">
                <a:solidFill>
                  <a:srgbClr val="000000"/>
                </a:solidFill>
                <a:latin typeface="Hobo"/>
                <a:ea typeface="Hobo"/>
                <a:cs typeface="Hobo"/>
                <a:sym typeface="Hobo"/>
              </a:rPr>
              <a:t>Topics</a:t>
            </a:r>
          </a:p>
        </p:txBody>
      </p:sp>
      <p:sp>
        <p:nvSpPr>
          <p:cNvPr name="TextBox 10" id="10"/>
          <p:cNvSpPr txBox="true"/>
          <p:nvPr/>
        </p:nvSpPr>
        <p:spPr>
          <a:xfrm rot="0">
            <a:off x="2278261" y="7377808"/>
            <a:ext cx="4534206" cy="1010443"/>
          </a:xfrm>
          <a:prstGeom prst="rect">
            <a:avLst/>
          </a:prstGeom>
        </p:spPr>
        <p:txBody>
          <a:bodyPr anchor="t" rtlCol="false" tIns="0" lIns="0" bIns="0" rIns="0">
            <a:spAutoFit/>
          </a:bodyPr>
          <a:lstStyle/>
          <a:p>
            <a:pPr algn="ctr">
              <a:lnSpc>
                <a:spcPts val="7834"/>
              </a:lnSpc>
            </a:pPr>
            <a:r>
              <a:rPr lang="en-US" sz="5596" b="true">
                <a:solidFill>
                  <a:srgbClr val="000000"/>
                </a:solidFill>
                <a:latin typeface="Blogger Bold"/>
                <a:ea typeface="Blogger Bold"/>
                <a:cs typeface="Blogger Bold"/>
                <a:sym typeface="Blogger Bold"/>
              </a:rPr>
              <a:t>MVC </a:t>
            </a:r>
          </a:p>
        </p:txBody>
      </p:sp>
      <p:sp>
        <p:nvSpPr>
          <p:cNvPr name="TextBox 11" id="11"/>
          <p:cNvSpPr txBox="true"/>
          <p:nvPr/>
        </p:nvSpPr>
        <p:spPr>
          <a:xfrm rot="0">
            <a:off x="10965469" y="7392045"/>
            <a:ext cx="4534206" cy="1010443"/>
          </a:xfrm>
          <a:prstGeom prst="rect">
            <a:avLst/>
          </a:prstGeom>
        </p:spPr>
        <p:txBody>
          <a:bodyPr anchor="t" rtlCol="false" tIns="0" lIns="0" bIns="0" rIns="0">
            <a:spAutoFit/>
          </a:bodyPr>
          <a:lstStyle/>
          <a:p>
            <a:pPr algn="ctr">
              <a:lnSpc>
                <a:spcPts val="7834"/>
              </a:lnSpc>
            </a:pPr>
            <a:r>
              <a:rPr lang="en-US" sz="5596" b="true">
                <a:solidFill>
                  <a:srgbClr val="000000"/>
                </a:solidFill>
                <a:latin typeface="Blogger Bold"/>
                <a:ea typeface="Blogger Bold"/>
                <a:cs typeface="Blogger Bold"/>
                <a:sym typeface="Blogger Bold"/>
              </a:rPr>
              <a:t>GRASP</a:t>
            </a:r>
          </a:p>
        </p:txBody>
      </p:sp>
      <p:sp>
        <p:nvSpPr>
          <p:cNvPr name="Freeform 12" id="12"/>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255728" y="3329710"/>
            <a:ext cx="13003572" cy="2299799"/>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Model: </a:t>
            </a:r>
            <a:r>
              <a:rPr lang="en-US" sz="3511">
                <a:solidFill>
                  <a:srgbClr val="000000"/>
                </a:solidFill>
                <a:latin typeface="Blogger"/>
                <a:ea typeface="Blogger"/>
                <a:cs typeface="Blogger"/>
                <a:sym typeface="Blogger"/>
              </a:rPr>
              <a:t>This represents the data or business logic of the application. It handles things like data storage, retrieval, and manipulation.</a:t>
            </a:r>
          </a:p>
          <a:p>
            <a:pPr algn="l">
              <a:lnSpc>
                <a:spcPts val="4076"/>
              </a:lnSpc>
            </a:pPr>
          </a:p>
          <a:p>
            <a:pPr algn="l">
              <a:lnSpc>
                <a:spcPts val="4076"/>
              </a:lnSpc>
            </a:pPr>
          </a:p>
        </p:txBody>
      </p:sp>
      <p:sp>
        <p:nvSpPr>
          <p:cNvPr name="Freeform 4" id="4"/>
          <p:cNvSpPr/>
          <p:nvPr/>
        </p:nvSpPr>
        <p:spPr>
          <a:xfrm flipH="false" flipV="false" rot="0">
            <a:off x="16792725" y="-60834"/>
            <a:ext cx="2848483" cy="3504844"/>
          </a:xfrm>
          <a:custGeom>
            <a:avLst/>
            <a:gdLst/>
            <a:ahLst/>
            <a:cxnLst/>
            <a:rect r="r" b="b" t="t" l="l"/>
            <a:pathLst>
              <a:path h="3504844" w="2848483">
                <a:moveTo>
                  <a:pt x="0" y="0"/>
                </a:moveTo>
                <a:lnTo>
                  <a:pt x="2848483" y="0"/>
                </a:lnTo>
                <a:lnTo>
                  <a:pt x="2848483"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03030" y="218102"/>
            <a:ext cx="13169218" cy="1459270"/>
          </a:xfrm>
          <a:prstGeom prst="rect">
            <a:avLst/>
          </a:prstGeom>
        </p:spPr>
        <p:txBody>
          <a:bodyPr anchor="t" rtlCol="false" tIns="0" lIns="0" bIns="0" rIns="0">
            <a:spAutoFit/>
          </a:bodyPr>
          <a:lstStyle/>
          <a:p>
            <a:pPr algn="l">
              <a:lnSpc>
                <a:spcPts val="11967"/>
              </a:lnSpc>
            </a:pPr>
            <a:r>
              <a:rPr lang="en-US" sz="8548">
                <a:solidFill>
                  <a:srgbClr val="000000"/>
                </a:solidFill>
                <a:latin typeface="Hobo"/>
                <a:ea typeface="Hobo"/>
                <a:cs typeface="Hobo"/>
                <a:sym typeface="Hobo"/>
              </a:rPr>
              <a:t>MVC-Model View Controller</a:t>
            </a:r>
          </a:p>
        </p:txBody>
      </p:sp>
      <p:sp>
        <p:nvSpPr>
          <p:cNvPr name="TextBox 9" id="9"/>
          <p:cNvSpPr txBox="true"/>
          <p:nvPr/>
        </p:nvSpPr>
        <p:spPr>
          <a:xfrm rot="0">
            <a:off x="4160979" y="5283784"/>
            <a:ext cx="13003572" cy="1263479"/>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View: </a:t>
            </a:r>
            <a:r>
              <a:rPr lang="en-US" sz="3511">
                <a:solidFill>
                  <a:srgbClr val="000000"/>
                </a:solidFill>
                <a:latin typeface="Blogger"/>
                <a:ea typeface="Blogger"/>
                <a:cs typeface="Blogger"/>
                <a:sym typeface="Blogger"/>
              </a:rPr>
              <a:t>This is what the user sees and interacts with. It’s the UI (user interface) part, displaying the data from the Model to the user</a:t>
            </a:r>
          </a:p>
        </p:txBody>
      </p:sp>
      <p:sp>
        <p:nvSpPr>
          <p:cNvPr name="TextBox 10" id="10"/>
          <p:cNvSpPr txBox="true"/>
          <p:nvPr/>
        </p:nvSpPr>
        <p:spPr>
          <a:xfrm rot="0">
            <a:off x="4255728" y="7346143"/>
            <a:ext cx="13003572" cy="1882663"/>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Controller: </a:t>
            </a:r>
            <a:r>
              <a:rPr lang="en-US" sz="3511">
                <a:solidFill>
                  <a:srgbClr val="000000"/>
                </a:solidFill>
                <a:latin typeface="Blogger"/>
                <a:ea typeface="Blogger"/>
                <a:cs typeface="Blogger"/>
                <a:sym typeface="Blogger"/>
              </a:rPr>
              <a:t>This acts as the middleman between the Model and the View. It listens to user input (like clicks or keystrokes), processes it, and updates the Model and/or View accordingly.</a:t>
            </a:r>
          </a:p>
        </p:txBody>
      </p:sp>
      <p:sp>
        <p:nvSpPr>
          <p:cNvPr name="TextBox 11" id="11"/>
          <p:cNvSpPr txBox="true"/>
          <p:nvPr/>
        </p:nvSpPr>
        <p:spPr>
          <a:xfrm rot="0">
            <a:off x="321915" y="1939695"/>
            <a:ext cx="16470810" cy="420430"/>
          </a:xfrm>
          <a:prstGeom prst="rect">
            <a:avLst/>
          </a:prstGeom>
        </p:spPr>
        <p:txBody>
          <a:bodyPr anchor="t" rtlCol="false" tIns="0" lIns="0" bIns="0" rIns="0">
            <a:spAutoFit/>
          </a:bodyPr>
          <a:lstStyle/>
          <a:p>
            <a:pPr algn="ctr">
              <a:lnSpc>
                <a:spcPts val="3079"/>
              </a:lnSpc>
              <a:spcBef>
                <a:spcPct val="0"/>
              </a:spcBef>
            </a:pPr>
            <a:r>
              <a:rPr lang="en-US" sz="2199" i="true">
                <a:solidFill>
                  <a:srgbClr val="000000"/>
                </a:solidFill>
                <a:latin typeface="Times New Roman Italics"/>
                <a:ea typeface="Times New Roman Italics"/>
                <a:cs typeface="Times New Roman Italics"/>
                <a:sym typeface="Times New Roman Italics"/>
              </a:rPr>
              <a:t>MVC stands for Model-View-Controller, a design pattern used in software development to separate an application into three main components: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250141" y="3758113"/>
            <a:ext cx="11787719" cy="3975268"/>
          </a:xfrm>
          <a:prstGeom prst="rect">
            <a:avLst/>
          </a:prstGeom>
        </p:spPr>
        <p:txBody>
          <a:bodyPr anchor="t" rtlCol="false" tIns="0" lIns="0" bIns="0" rIns="0">
            <a:spAutoFit/>
          </a:bodyPr>
          <a:lstStyle/>
          <a:p>
            <a:pPr algn="ctr">
              <a:lnSpc>
                <a:spcPts val="5217"/>
              </a:lnSpc>
            </a:pPr>
            <a:r>
              <a:rPr lang="en-US" sz="3726">
                <a:solidFill>
                  <a:srgbClr val="000000"/>
                </a:solidFill>
                <a:latin typeface="Blogger"/>
                <a:ea typeface="Blogger"/>
                <a:cs typeface="Blogger"/>
                <a:sym typeface="Blogger"/>
              </a:rPr>
              <a:t> MVC helps organize code, making it easier to manage, update, and scale by separating the logic, display, and user interaction parts of the application.</a:t>
            </a:r>
          </a:p>
          <a:p>
            <a:pPr algn="ctr">
              <a:lnSpc>
                <a:spcPts val="5217"/>
              </a:lnSpc>
            </a:pPr>
          </a:p>
          <a:p>
            <a:pPr algn="ctr">
              <a:lnSpc>
                <a:spcPts val="5217"/>
              </a:lnSpc>
            </a:pPr>
          </a:p>
          <a:p>
            <a:pPr algn="ctr">
              <a:lnSpc>
                <a:spcPts val="5217"/>
              </a:lnSpc>
            </a:pPr>
          </a:p>
        </p:txBody>
      </p:sp>
      <p:sp>
        <p:nvSpPr>
          <p:cNvPr name="TextBox 8" id="8"/>
          <p:cNvSpPr txBox="true"/>
          <p:nvPr/>
        </p:nvSpPr>
        <p:spPr>
          <a:xfrm rot="0">
            <a:off x="4020883" y="1662624"/>
            <a:ext cx="10246234" cy="1184216"/>
          </a:xfrm>
          <a:prstGeom prst="rect">
            <a:avLst/>
          </a:prstGeom>
        </p:spPr>
        <p:txBody>
          <a:bodyPr anchor="t" rtlCol="false" tIns="0" lIns="0" bIns="0" rIns="0">
            <a:spAutoFit/>
          </a:bodyPr>
          <a:lstStyle/>
          <a:p>
            <a:pPr algn="ctr">
              <a:lnSpc>
                <a:spcPts val="9799"/>
              </a:lnSpc>
            </a:pPr>
            <a:r>
              <a:rPr lang="en-US" sz="6999">
                <a:solidFill>
                  <a:srgbClr val="000000"/>
                </a:solidFill>
                <a:latin typeface="Hobo"/>
                <a:ea typeface="Hobo"/>
                <a:cs typeface="Hobo"/>
                <a:sym typeface="Hobo"/>
              </a:rPr>
              <a:t>In Short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52324" y="4253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378679" y="1753672"/>
            <a:ext cx="14736209" cy="5775861"/>
          </a:xfrm>
          <a:prstGeom prst="rect">
            <a:avLst/>
          </a:prstGeom>
        </p:spPr>
        <p:txBody>
          <a:bodyPr anchor="t" rtlCol="false" tIns="0" lIns="0" bIns="0" rIns="0">
            <a:spAutoFit/>
          </a:bodyPr>
          <a:lstStyle/>
          <a:p>
            <a:pPr algn="just">
              <a:lnSpc>
                <a:spcPts val="6299"/>
              </a:lnSpc>
            </a:pPr>
            <a:r>
              <a:rPr lang="en-US" sz="4499" b="true">
                <a:solidFill>
                  <a:srgbClr val="000000"/>
                </a:solidFill>
                <a:latin typeface="Blogger Bold"/>
                <a:ea typeface="Blogger Bold"/>
                <a:cs typeface="Blogger Bold"/>
                <a:sym typeface="Blogger Bold"/>
              </a:rPr>
              <a:t>MVC with a simple online shopping cart:</a:t>
            </a:r>
          </a:p>
          <a:p>
            <a:pPr algn="just" marL="755649" indent="-377824" lvl="1">
              <a:lnSpc>
                <a:spcPts val="4899"/>
              </a:lnSpc>
              <a:buFont typeface="Arial"/>
              <a:buChar char="•"/>
            </a:pPr>
            <a:r>
              <a:rPr lang="en-US" sz="3499">
                <a:solidFill>
                  <a:srgbClr val="000000"/>
                </a:solidFill>
                <a:latin typeface="Blogger"/>
                <a:ea typeface="Blogger"/>
                <a:cs typeface="Blogger"/>
                <a:sym typeface="Blogger"/>
              </a:rPr>
              <a:t>Model: This is the shopping cart's data. It stores items, their prices, and the total price.</a:t>
            </a:r>
          </a:p>
          <a:p>
            <a:pPr algn="just" marL="755649" indent="-377824" lvl="1">
              <a:lnSpc>
                <a:spcPts val="4899"/>
              </a:lnSpc>
              <a:buFont typeface="Arial"/>
              <a:buChar char="•"/>
            </a:pPr>
            <a:r>
              <a:rPr lang="en-US" sz="3499">
                <a:solidFill>
                  <a:srgbClr val="000000"/>
                </a:solidFill>
                <a:latin typeface="Blogger"/>
                <a:ea typeface="Blogger"/>
                <a:cs typeface="Blogger"/>
                <a:sym typeface="Blogger"/>
              </a:rPr>
              <a:t>View: This is the webpage that displays the cart. It shows the items, their prices, and the total amount to the user.</a:t>
            </a:r>
          </a:p>
          <a:p>
            <a:pPr algn="just" marL="755649" indent="-377824" lvl="1">
              <a:lnSpc>
                <a:spcPts val="4899"/>
              </a:lnSpc>
              <a:buFont typeface="Arial"/>
              <a:buChar char="•"/>
            </a:pPr>
            <a:r>
              <a:rPr lang="en-US" sz="3499">
                <a:solidFill>
                  <a:srgbClr val="000000"/>
                </a:solidFill>
                <a:latin typeface="Blogger"/>
                <a:ea typeface="Blogger"/>
                <a:cs typeface="Blogger"/>
                <a:sym typeface="Blogger"/>
              </a:rPr>
              <a:t>Controller: This handles user actions, like when a person adds an item to the cart. It updates the Model with the new item and then refreshes the View to show the updated cart.</a:t>
            </a:r>
          </a:p>
          <a:p>
            <a:pPr algn="just">
              <a:lnSpc>
                <a:spcPts val="4899"/>
              </a:lnSpc>
            </a:pPr>
          </a:p>
        </p:txBody>
      </p:sp>
      <p:sp>
        <p:nvSpPr>
          <p:cNvPr name="TextBox 9" id="9"/>
          <p:cNvSpPr txBox="true"/>
          <p:nvPr/>
        </p:nvSpPr>
        <p:spPr>
          <a:xfrm rot="0">
            <a:off x="179680" y="158697"/>
            <a:ext cx="6127037" cy="1028640"/>
          </a:xfrm>
          <a:prstGeom prst="rect">
            <a:avLst/>
          </a:prstGeom>
        </p:spPr>
        <p:txBody>
          <a:bodyPr anchor="t" rtlCol="false" tIns="0" lIns="0" bIns="0" rIns="0">
            <a:spAutoFit/>
          </a:bodyPr>
          <a:lstStyle/>
          <a:p>
            <a:pPr algn="l">
              <a:lnSpc>
                <a:spcPts val="8400"/>
              </a:lnSpc>
            </a:pPr>
            <a:r>
              <a:rPr lang="en-US" sz="6000">
                <a:solidFill>
                  <a:srgbClr val="000000"/>
                </a:solidFill>
                <a:latin typeface="Hobo"/>
                <a:ea typeface="Hobo"/>
                <a:cs typeface="Hobo"/>
                <a:sym typeface="Hobo"/>
              </a:rPr>
              <a:t>Example</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52324" y="4253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2272027" y="1654912"/>
            <a:ext cx="13413415" cy="7216420"/>
          </a:xfrm>
          <a:prstGeom prst="rect">
            <a:avLst/>
          </a:prstGeom>
        </p:spPr>
        <p:txBody>
          <a:bodyPr anchor="t" rtlCol="false" tIns="0" lIns="0" bIns="0" rIns="0">
            <a:spAutoFit/>
          </a:bodyPr>
          <a:lstStyle/>
          <a:p>
            <a:pPr algn="just">
              <a:lnSpc>
                <a:spcPts val="5734"/>
              </a:lnSpc>
            </a:pPr>
            <a:r>
              <a:rPr lang="en-US" sz="4096" b="true">
                <a:solidFill>
                  <a:srgbClr val="000000"/>
                </a:solidFill>
                <a:latin typeface="Blogger Bold"/>
                <a:ea typeface="Blogger Bold"/>
                <a:cs typeface="Blogger Bold"/>
                <a:sym typeface="Blogger Bold"/>
              </a:rPr>
              <a:t>Example in Action:</a:t>
            </a:r>
          </a:p>
          <a:p>
            <a:pPr algn="just" marL="884333" indent="-442167" lvl="1">
              <a:lnSpc>
                <a:spcPts val="5734"/>
              </a:lnSpc>
              <a:buAutoNum type="arabicPeriod" startAt="1"/>
            </a:pPr>
            <a:r>
              <a:rPr lang="en-US" sz="4096">
                <a:solidFill>
                  <a:srgbClr val="000000"/>
                </a:solidFill>
                <a:latin typeface="Blogger"/>
                <a:ea typeface="Blogger"/>
                <a:cs typeface="Blogger"/>
                <a:sym typeface="Blogger"/>
              </a:rPr>
              <a:t>User adds a product to the cart (Controller).</a:t>
            </a:r>
          </a:p>
          <a:p>
            <a:pPr algn="just" marL="884333" indent="-442167" lvl="1">
              <a:lnSpc>
                <a:spcPts val="5734"/>
              </a:lnSpc>
              <a:buAutoNum type="arabicPeriod" startAt="1"/>
            </a:pPr>
            <a:r>
              <a:rPr lang="en-US" sz="4096">
                <a:solidFill>
                  <a:srgbClr val="000000"/>
                </a:solidFill>
                <a:latin typeface="Blogger"/>
                <a:ea typeface="Blogger"/>
                <a:cs typeface="Blogger"/>
                <a:sym typeface="Blogger"/>
              </a:rPr>
              <a:t>The Model updates with the new product and calculates the total price.</a:t>
            </a:r>
          </a:p>
          <a:p>
            <a:pPr algn="just" marL="884333" indent="-442167" lvl="1">
              <a:lnSpc>
                <a:spcPts val="5734"/>
              </a:lnSpc>
              <a:buAutoNum type="arabicPeriod" startAt="1"/>
            </a:pPr>
            <a:r>
              <a:rPr lang="en-US" sz="4096">
                <a:solidFill>
                  <a:srgbClr val="000000"/>
                </a:solidFill>
                <a:latin typeface="Blogger"/>
                <a:ea typeface="Blogger"/>
                <a:cs typeface="Blogger"/>
                <a:sym typeface="Blogger"/>
              </a:rPr>
              <a:t>The View is updated to show the new cart contents.</a:t>
            </a:r>
          </a:p>
          <a:p>
            <a:pPr algn="just">
              <a:lnSpc>
                <a:spcPts val="5734"/>
              </a:lnSpc>
            </a:pPr>
          </a:p>
          <a:p>
            <a:pPr algn="just">
              <a:lnSpc>
                <a:spcPts val="5734"/>
              </a:lnSpc>
            </a:pPr>
            <a:r>
              <a:rPr lang="en-US" sz="4096">
                <a:solidFill>
                  <a:srgbClr val="000000"/>
                </a:solidFill>
                <a:latin typeface="Blogger"/>
                <a:ea typeface="Blogger"/>
                <a:cs typeface="Blogger"/>
                <a:sym typeface="Blogger"/>
              </a:rPr>
              <a:t>This separation makes it easy to change the appearance (View), business logic (Model), or user actions (Controller) without affecting the others.</a:t>
            </a:r>
          </a:p>
          <a:p>
            <a:pPr algn="just">
              <a:lnSpc>
                <a:spcPts val="5734"/>
              </a:lnSpc>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178285" y="636230"/>
            <a:ext cx="13121639" cy="9685033"/>
          </a:xfrm>
          <a:custGeom>
            <a:avLst/>
            <a:gdLst/>
            <a:ahLst/>
            <a:cxnLst/>
            <a:rect r="r" b="b" t="t" l="l"/>
            <a:pathLst>
              <a:path h="9685033" w="13121639">
                <a:moveTo>
                  <a:pt x="0" y="0"/>
                </a:moveTo>
                <a:lnTo>
                  <a:pt x="13121639" y="0"/>
                </a:lnTo>
                <a:lnTo>
                  <a:pt x="13121639" y="9685033"/>
                </a:lnTo>
                <a:lnTo>
                  <a:pt x="0" y="9685033"/>
                </a:lnTo>
                <a:lnTo>
                  <a:pt x="0" y="0"/>
                </a:lnTo>
                <a:close/>
              </a:path>
            </a:pathLst>
          </a:custGeom>
          <a:blipFill>
            <a:blip r:embed="rId7"/>
            <a:stretch>
              <a:fillRect l="0" t="-528" r="0" b="-528"/>
            </a:stretch>
          </a:blipFill>
        </p:spPr>
      </p:sp>
      <p:sp>
        <p:nvSpPr>
          <p:cNvPr name="TextBox 6" id="6"/>
          <p:cNvSpPr txBox="true"/>
          <p:nvPr/>
        </p:nvSpPr>
        <p:spPr>
          <a:xfrm rot="0">
            <a:off x="0" y="4147820"/>
            <a:ext cx="3445782" cy="995680"/>
          </a:xfrm>
          <a:prstGeom prst="rect">
            <a:avLst/>
          </a:prstGeom>
        </p:spPr>
        <p:txBody>
          <a:bodyPr anchor="t" rtlCol="false" tIns="0" lIns="0" bIns="0" rIns="0">
            <a:spAutoFit/>
          </a:bodyPr>
          <a:lstStyle/>
          <a:p>
            <a:pPr algn="l">
              <a:lnSpc>
                <a:spcPts val="8120"/>
              </a:lnSpc>
            </a:pPr>
            <a:r>
              <a:rPr lang="en-US" sz="5800">
                <a:solidFill>
                  <a:srgbClr val="000000"/>
                </a:solidFill>
                <a:latin typeface="Hobo"/>
                <a:ea typeface="Hobo"/>
                <a:cs typeface="Hobo"/>
                <a:sym typeface="Hobo"/>
              </a:rPr>
              <a:t>DIAGRAM</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554887" y="0"/>
            <a:ext cx="11249875" cy="10211789"/>
          </a:xfrm>
          <a:custGeom>
            <a:avLst/>
            <a:gdLst/>
            <a:ahLst/>
            <a:cxnLst/>
            <a:rect r="r" b="b" t="t" l="l"/>
            <a:pathLst>
              <a:path h="10211789" w="11249875">
                <a:moveTo>
                  <a:pt x="0" y="0"/>
                </a:moveTo>
                <a:lnTo>
                  <a:pt x="11249875" y="0"/>
                </a:lnTo>
                <a:lnTo>
                  <a:pt x="11249875" y="10211789"/>
                </a:lnTo>
                <a:lnTo>
                  <a:pt x="0" y="10211789"/>
                </a:lnTo>
                <a:lnTo>
                  <a:pt x="0" y="0"/>
                </a:lnTo>
                <a:close/>
              </a:path>
            </a:pathLst>
          </a:custGeom>
          <a:blipFill>
            <a:blip r:embed="rId7"/>
            <a:stretch>
              <a:fillRect l="-448" t="-1010" r="-448" b="0"/>
            </a:stretch>
          </a:blipFill>
        </p:spPr>
      </p:sp>
      <p:sp>
        <p:nvSpPr>
          <p:cNvPr name="TextBox 6" id="6"/>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IMPLEMENTATION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06784"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09753"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283" y="4820708"/>
            <a:ext cx="4830215" cy="5466292"/>
          </a:xfrm>
          <a:custGeom>
            <a:avLst/>
            <a:gdLst/>
            <a:ahLst/>
            <a:cxnLst/>
            <a:rect r="r" b="b" t="t" l="l"/>
            <a:pathLst>
              <a:path h="5466292" w="4830215">
                <a:moveTo>
                  <a:pt x="0" y="0"/>
                </a:moveTo>
                <a:lnTo>
                  <a:pt x="4830215" y="0"/>
                </a:lnTo>
                <a:lnTo>
                  <a:pt x="4830215" y="5466292"/>
                </a:lnTo>
                <a:lnTo>
                  <a:pt x="0" y="5466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01196" y="1028700"/>
            <a:ext cx="1904103" cy="1817553"/>
          </a:xfrm>
          <a:custGeom>
            <a:avLst/>
            <a:gdLst/>
            <a:ahLst/>
            <a:cxnLst/>
            <a:rect r="r" b="b" t="t" l="l"/>
            <a:pathLst>
              <a:path h="1817553" w="1904103">
                <a:moveTo>
                  <a:pt x="0" y="0"/>
                </a:moveTo>
                <a:lnTo>
                  <a:pt x="1904104" y="0"/>
                </a:lnTo>
                <a:lnTo>
                  <a:pt x="1904104" y="1817553"/>
                </a:lnTo>
                <a:lnTo>
                  <a:pt x="0" y="18175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309753" y="4001973"/>
            <a:ext cx="12577368" cy="2568768"/>
          </a:xfrm>
          <a:prstGeom prst="rect">
            <a:avLst/>
          </a:prstGeom>
        </p:spPr>
        <p:txBody>
          <a:bodyPr anchor="t" rtlCol="false" tIns="0" lIns="0" bIns="0" rIns="0">
            <a:spAutoFit/>
          </a:bodyPr>
          <a:lstStyle/>
          <a:p>
            <a:pPr algn="ctr">
              <a:lnSpc>
                <a:spcPts val="9701"/>
              </a:lnSpc>
            </a:pPr>
            <a:r>
              <a:rPr lang="en-US" sz="10660">
                <a:solidFill>
                  <a:srgbClr val="000000"/>
                </a:solidFill>
                <a:latin typeface="Gliker"/>
                <a:ea typeface="Gliker"/>
                <a:cs typeface="Gliker"/>
                <a:sym typeface="Gliker"/>
              </a:rPr>
              <a:t>PROJECT PRESENTATION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788197" y="0"/>
            <a:ext cx="11558427" cy="10287000"/>
          </a:xfrm>
          <a:custGeom>
            <a:avLst/>
            <a:gdLst/>
            <a:ahLst/>
            <a:cxnLst/>
            <a:rect r="r" b="b" t="t" l="l"/>
            <a:pathLst>
              <a:path h="10287000" w="11558427">
                <a:moveTo>
                  <a:pt x="0" y="0"/>
                </a:moveTo>
                <a:lnTo>
                  <a:pt x="11558427" y="0"/>
                </a:lnTo>
                <a:lnTo>
                  <a:pt x="11558427" y="10287000"/>
                </a:lnTo>
                <a:lnTo>
                  <a:pt x="0" y="10287000"/>
                </a:lnTo>
                <a:lnTo>
                  <a:pt x="0" y="0"/>
                </a:lnTo>
                <a:close/>
              </a:path>
            </a:pathLst>
          </a:custGeom>
          <a:blipFill>
            <a:blip r:embed="rId7"/>
            <a:stretch>
              <a:fillRect l="0" t="0" r="0" b="0"/>
            </a:stretch>
          </a:blipFill>
        </p:spPr>
      </p:sp>
      <p:sp>
        <p:nvSpPr>
          <p:cNvPr name="TextBox 6" id="6"/>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IMPLEMENTATION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47120" y="-442243"/>
            <a:ext cx="2848483" cy="3504844"/>
          </a:xfrm>
          <a:custGeom>
            <a:avLst/>
            <a:gdLst/>
            <a:ahLst/>
            <a:cxnLst/>
            <a:rect r="r" b="b" t="t" l="l"/>
            <a:pathLst>
              <a:path h="3504844" w="2848483">
                <a:moveTo>
                  <a:pt x="0" y="0"/>
                </a:moveTo>
                <a:lnTo>
                  <a:pt x="2848482" y="0"/>
                </a:lnTo>
                <a:lnTo>
                  <a:pt x="2848482"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636912" y="1310179"/>
            <a:ext cx="12510208" cy="8496732"/>
          </a:xfrm>
          <a:custGeom>
            <a:avLst/>
            <a:gdLst/>
            <a:ahLst/>
            <a:cxnLst/>
            <a:rect r="r" b="b" t="t" l="l"/>
            <a:pathLst>
              <a:path h="8496732" w="12510208">
                <a:moveTo>
                  <a:pt x="0" y="0"/>
                </a:moveTo>
                <a:lnTo>
                  <a:pt x="12510208" y="0"/>
                </a:lnTo>
                <a:lnTo>
                  <a:pt x="12510208" y="8496732"/>
                </a:lnTo>
                <a:lnTo>
                  <a:pt x="0" y="8496732"/>
                </a:lnTo>
                <a:lnTo>
                  <a:pt x="0" y="0"/>
                </a:lnTo>
                <a:close/>
              </a:path>
            </a:pathLst>
          </a:custGeom>
          <a:blipFill>
            <a:blip r:embed="rId7"/>
            <a:stretch>
              <a:fillRect l="0" t="0" r="0" b="-3432"/>
            </a:stretch>
          </a:blipFill>
        </p:spPr>
      </p:sp>
      <p:sp>
        <p:nvSpPr>
          <p:cNvPr name="TextBox 6" id="6"/>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IMPLEMENTATION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1462351" y="1302589"/>
            <a:ext cx="14375201" cy="6551311"/>
          </a:xfrm>
          <a:prstGeom prst="rect">
            <a:avLst/>
          </a:prstGeom>
        </p:spPr>
        <p:txBody>
          <a:bodyPr anchor="t" rtlCol="false" tIns="0" lIns="0" bIns="0" rIns="0">
            <a:spAutoFit/>
          </a:bodyPr>
          <a:lstStyle/>
          <a:p>
            <a:pPr algn="ctr">
              <a:lnSpc>
                <a:spcPts val="3733"/>
              </a:lnSpc>
            </a:pPr>
          </a:p>
          <a:p>
            <a:pPr algn="ctr">
              <a:lnSpc>
                <a:spcPts val="3733"/>
              </a:lnSpc>
            </a:pPr>
            <a:r>
              <a:rPr lang="en-US" b="true" sz="2666" i="true">
                <a:solidFill>
                  <a:srgbClr val="000000"/>
                </a:solidFill>
                <a:latin typeface="Blogger Bold Italics"/>
                <a:ea typeface="Blogger Bold Italics"/>
                <a:cs typeface="Blogger Bold Italics"/>
                <a:sym typeface="Blogger Bold Italics"/>
              </a:rPr>
              <a:t>Model</a:t>
            </a:r>
          </a:p>
          <a:p>
            <a:pPr algn="ctr">
              <a:lnSpc>
                <a:spcPts val="3733"/>
              </a:lnSpc>
            </a:pPr>
            <a:r>
              <a:rPr lang="en-US" sz="2666">
                <a:solidFill>
                  <a:srgbClr val="000000"/>
                </a:solidFill>
                <a:latin typeface="Blogger"/>
                <a:ea typeface="Blogger"/>
                <a:cs typeface="Blogger"/>
                <a:sym typeface="Blogger"/>
              </a:rPr>
              <a:t>The User class represents the data model, encapsulating attributes like userId, name, and role.</a:t>
            </a:r>
          </a:p>
          <a:p>
            <a:pPr algn="ctr">
              <a:lnSpc>
                <a:spcPts val="3733"/>
              </a:lnSpc>
            </a:pPr>
            <a:r>
              <a:rPr lang="en-US" b="true" sz="2666" i="true">
                <a:solidFill>
                  <a:srgbClr val="000000"/>
                </a:solidFill>
                <a:latin typeface="Blogger Bold Italics"/>
                <a:ea typeface="Blogger Bold Italics"/>
                <a:cs typeface="Blogger Bold Italics"/>
                <a:sym typeface="Blogger Bold Italics"/>
              </a:rPr>
              <a:t>Controller</a:t>
            </a:r>
          </a:p>
          <a:p>
            <a:pPr algn="ctr">
              <a:lnSpc>
                <a:spcPts val="3733"/>
              </a:lnSpc>
            </a:pPr>
            <a:r>
              <a:rPr lang="en-US" sz="2666">
                <a:solidFill>
                  <a:srgbClr val="000000"/>
                </a:solidFill>
                <a:latin typeface="Blogger"/>
                <a:ea typeface="Blogger"/>
                <a:cs typeface="Blogger"/>
                <a:sym typeface="Blogger"/>
              </a:rPr>
              <a:t>The AdminController class acts as the controller, handling user management operations:</a:t>
            </a:r>
          </a:p>
          <a:p>
            <a:pPr algn="ctr">
              <a:lnSpc>
                <a:spcPts val="3733"/>
              </a:lnSpc>
            </a:pPr>
            <a:r>
              <a:rPr lang="en-US" sz="2666">
                <a:solidFill>
                  <a:srgbClr val="000000"/>
                </a:solidFill>
                <a:latin typeface="Blogger"/>
                <a:ea typeface="Blogger"/>
                <a:cs typeface="Blogger"/>
                <a:sym typeface="Blogger"/>
              </a:rPr>
              <a:t>addUser(int userId, string name, string role) adds a new user to the system.</a:t>
            </a:r>
          </a:p>
          <a:p>
            <a:pPr algn="ctr">
              <a:lnSpc>
                <a:spcPts val="3733"/>
              </a:lnSpc>
            </a:pPr>
            <a:r>
              <a:rPr lang="en-US" sz="2666">
                <a:solidFill>
                  <a:srgbClr val="000000"/>
                </a:solidFill>
                <a:latin typeface="Blogger"/>
                <a:ea typeface="Blogger"/>
                <a:cs typeface="Blogger"/>
                <a:sym typeface="Blogger"/>
              </a:rPr>
              <a:t>deleteUser(int userId) removes a user based on their ID.</a:t>
            </a:r>
          </a:p>
          <a:p>
            <a:pPr algn="ctr">
              <a:lnSpc>
                <a:spcPts val="3733"/>
              </a:lnSpc>
            </a:pPr>
            <a:r>
              <a:rPr lang="en-US" sz="2666">
                <a:solidFill>
                  <a:srgbClr val="000000"/>
                </a:solidFill>
                <a:latin typeface="Blogger"/>
                <a:ea typeface="Blogger"/>
                <a:cs typeface="Blogger"/>
                <a:sym typeface="Blogger"/>
              </a:rPr>
              <a:t>displayUsers() prints a list of all users.</a:t>
            </a:r>
          </a:p>
          <a:p>
            <a:pPr algn="ctr">
              <a:lnSpc>
                <a:spcPts val="3733"/>
              </a:lnSpc>
            </a:pPr>
            <a:r>
              <a:rPr lang="en-US" b="true" sz="2666" i="true">
                <a:solidFill>
                  <a:srgbClr val="000000"/>
                </a:solidFill>
                <a:latin typeface="Blogger Bold Italics"/>
                <a:ea typeface="Blogger Bold Italics"/>
                <a:cs typeface="Blogger Bold Italics"/>
                <a:sym typeface="Blogger Bold Italics"/>
              </a:rPr>
              <a:t>View</a:t>
            </a:r>
          </a:p>
          <a:p>
            <a:pPr algn="ctr">
              <a:lnSpc>
                <a:spcPts val="3733"/>
              </a:lnSpc>
            </a:pPr>
            <a:r>
              <a:rPr lang="en-US" sz="2666">
                <a:solidFill>
                  <a:srgbClr val="000000"/>
                </a:solidFill>
                <a:latin typeface="Blogger"/>
                <a:ea typeface="Blogger"/>
                <a:cs typeface="Blogger"/>
                <a:sym typeface="Blogger"/>
              </a:rPr>
              <a:t>The AdminView class provides the user interface with a static method displayMenu() to show options to the admin.</a:t>
            </a:r>
          </a:p>
          <a:p>
            <a:pPr algn="ctr">
              <a:lnSpc>
                <a:spcPts val="3733"/>
              </a:lnSpc>
            </a:pPr>
            <a:r>
              <a:rPr lang="en-US" b="true" sz="2666" i="true">
                <a:solidFill>
                  <a:srgbClr val="000000"/>
                </a:solidFill>
                <a:latin typeface="Blogger Bold Italics"/>
                <a:ea typeface="Blogger Bold Italics"/>
                <a:cs typeface="Blogger Bold Italics"/>
                <a:sym typeface="Blogger Bold Italics"/>
              </a:rPr>
              <a:t>Main Function</a:t>
            </a:r>
          </a:p>
          <a:p>
            <a:pPr algn="ctr">
              <a:lnSpc>
                <a:spcPts val="3733"/>
              </a:lnSpc>
            </a:pPr>
            <a:r>
              <a:rPr lang="en-US" sz="2666">
                <a:solidFill>
                  <a:srgbClr val="000000"/>
                </a:solidFill>
                <a:latin typeface="Blogger"/>
                <a:ea typeface="Blogger"/>
                <a:cs typeface="Blogger"/>
                <a:sym typeface="Blogger"/>
              </a:rPr>
              <a:t>Acts as the application entry point, allowing the admin to interact with the system via menu-driven options.</a:t>
            </a:r>
          </a:p>
        </p:txBody>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2559391" y="309814"/>
            <a:ext cx="13169218" cy="895321"/>
          </a:xfrm>
          <a:prstGeom prst="rect">
            <a:avLst/>
          </a:prstGeom>
        </p:spPr>
        <p:txBody>
          <a:bodyPr anchor="t" rtlCol="false" tIns="0" lIns="0" bIns="0" rIns="0">
            <a:spAutoFit/>
          </a:bodyPr>
          <a:lstStyle/>
          <a:p>
            <a:pPr algn="ctr">
              <a:lnSpc>
                <a:spcPts val="7348"/>
              </a:lnSpc>
            </a:pPr>
            <a:r>
              <a:rPr lang="en-US" sz="5248">
                <a:solidFill>
                  <a:srgbClr val="000000"/>
                </a:solidFill>
                <a:latin typeface="Hobo"/>
                <a:ea typeface="Hobo"/>
                <a:cs typeface="Hobo"/>
                <a:sym typeface="Hobo"/>
              </a:rPr>
              <a:t>EXPLANATION OF THE CODE</a:t>
            </a:r>
          </a:p>
        </p:txBody>
      </p:sp>
      <p:sp>
        <p:nvSpPr>
          <p:cNvPr name="Freeform 8" id="8"/>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47120" y="-442243"/>
            <a:ext cx="2848483" cy="3504844"/>
          </a:xfrm>
          <a:custGeom>
            <a:avLst/>
            <a:gdLst/>
            <a:ahLst/>
            <a:cxnLst/>
            <a:rect r="r" b="b" t="t" l="l"/>
            <a:pathLst>
              <a:path h="3504844" w="2848483">
                <a:moveTo>
                  <a:pt x="0" y="0"/>
                </a:moveTo>
                <a:lnTo>
                  <a:pt x="2848482" y="0"/>
                </a:lnTo>
                <a:lnTo>
                  <a:pt x="2848482"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550189" y="2799418"/>
            <a:ext cx="6937733" cy="5370147"/>
          </a:xfrm>
          <a:custGeom>
            <a:avLst/>
            <a:gdLst/>
            <a:ahLst/>
            <a:cxnLst/>
            <a:rect r="r" b="b" t="t" l="l"/>
            <a:pathLst>
              <a:path h="5370147" w="6937733">
                <a:moveTo>
                  <a:pt x="0" y="0"/>
                </a:moveTo>
                <a:lnTo>
                  <a:pt x="6937733" y="0"/>
                </a:lnTo>
                <a:lnTo>
                  <a:pt x="6937733" y="5370147"/>
                </a:lnTo>
                <a:lnTo>
                  <a:pt x="0" y="5370147"/>
                </a:lnTo>
                <a:lnTo>
                  <a:pt x="0" y="0"/>
                </a:lnTo>
                <a:close/>
              </a:path>
            </a:pathLst>
          </a:custGeom>
          <a:blipFill>
            <a:blip r:embed="rId7"/>
            <a:stretch>
              <a:fillRect l="0" t="0" r="0" b="0"/>
            </a:stretch>
          </a:blipFill>
        </p:spPr>
      </p:sp>
      <p:sp>
        <p:nvSpPr>
          <p:cNvPr name="Freeform 6" id="6"/>
          <p:cNvSpPr/>
          <p:nvPr/>
        </p:nvSpPr>
        <p:spPr>
          <a:xfrm flipH="false" flipV="false" rot="0">
            <a:off x="10385748" y="2815381"/>
            <a:ext cx="7180905" cy="5354183"/>
          </a:xfrm>
          <a:custGeom>
            <a:avLst/>
            <a:gdLst/>
            <a:ahLst/>
            <a:cxnLst/>
            <a:rect r="r" b="b" t="t" l="l"/>
            <a:pathLst>
              <a:path h="5354183" w="7180905">
                <a:moveTo>
                  <a:pt x="0" y="0"/>
                </a:moveTo>
                <a:lnTo>
                  <a:pt x="7180904" y="0"/>
                </a:lnTo>
                <a:lnTo>
                  <a:pt x="7180904" y="5354184"/>
                </a:lnTo>
                <a:lnTo>
                  <a:pt x="0" y="5354184"/>
                </a:lnTo>
                <a:lnTo>
                  <a:pt x="0" y="0"/>
                </a:lnTo>
                <a:close/>
              </a:path>
            </a:pathLst>
          </a:custGeom>
          <a:blipFill>
            <a:blip r:embed="rId8"/>
            <a:stretch>
              <a:fillRect l="0" t="0" r="0" b="0"/>
            </a:stretch>
          </a:blipFill>
        </p:spPr>
      </p:sp>
      <p:sp>
        <p:nvSpPr>
          <p:cNvPr name="TextBox 7" id="7"/>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OUTPUT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47120" y="-442243"/>
            <a:ext cx="2848483" cy="3504844"/>
          </a:xfrm>
          <a:custGeom>
            <a:avLst/>
            <a:gdLst/>
            <a:ahLst/>
            <a:cxnLst/>
            <a:rect r="r" b="b" t="t" l="l"/>
            <a:pathLst>
              <a:path h="3504844" w="2848483">
                <a:moveTo>
                  <a:pt x="0" y="0"/>
                </a:moveTo>
                <a:lnTo>
                  <a:pt x="2848482" y="0"/>
                </a:lnTo>
                <a:lnTo>
                  <a:pt x="2848482"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OUTPUT</a:t>
            </a:r>
          </a:p>
        </p:txBody>
      </p:sp>
      <p:sp>
        <p:nvSpPr>
          <p:cNvPr name="Freeform 6" id="6"/>
          <p:cNvSpPr/>
          <p:nvPr/>
        </p:nvSpPr>
        <p:spPr>
          <a:xfrm flipH="false" flipV="false" rot="0">
            <a:off x="2874917" y="1932475"/>
            <a:ext cx="6141771" cy="5718200"/>
          </a:xfrm>
          <a:custGeom>
            <a:avLst/>
            <a:gdLst/>
            <a:ahLst/>
            <a:cxnLst/>
            <a:rect r="r" b="b" t="t" l="l"/>
            <a:pathLst>
              <a:path h="5718200" w="6141771">
                <a:moveTo>
                  <a:pt x="0" y="0"/>
                </a:moveTo>
                <a:lnTo>
                  <a:pt x="6141771" y="0"/>
                </a:lnTo>
                <a:lnTo>
                  <a:pt x="6141771" y="5718200"/>
                </a:lnTo>
                <a:lnTo>
                  <a:pt x="0" y="5718200"/>
                </a:lnTo>
                <a:lnTo>
                  <a:pt x="0" y="0"/>
                </a:lnTo>
                <a:close/>
              </a:path>
            </a:pathLst>
          </a:custGeom>
          <a:blipFill>
            <a:blip r:embed="rId7"/>
            <a:stretch>
              <a:fillRect l="0" t="0" r="0" b="0"/>
            </a:stretch>
          </a:blipFill>
        </p:spPr>
      </p:sp>
      <p:sp>
        <p:nvSpPr>
          <p:cNvPr name="Freeform 7" id="7"/>
          <p:cNvSpPr/>
          <p:nvPr/>
        </p:nvSpPr>
        <p:spPr>
          <a:xfrm flipH="false" flipV="false" rot="0">
            <a:off x="9795283" y="1932475"/>
            <a:ext cx="6791707" cy="5675926"/>
          </a:xfrm>
          <a:custGeom>
            <a:avLst/>
            <a:gdLst/>
            <a:ahLst/>
            <a:cxnLst/>
            <a:rect r="r" b="b" t="t" l="l"/>
            <a:pathLst>
              <a:path h="5675926" w="6791707">
                <a:moveTo>
                  <a:pt x="0" y="0"/>
                </a:moveTo>
                <a:lnTo>
                  <a:pt x="6791707" y="0"/>
                </a:lnTo>
                <a:lnTo>
                  <a:pt x="6791707" y="5675926"/>
                </a:lnTo>
                <a:lnTo>
                  <a:pt x="0" y="5675926"/>
                </a:lnTo>
                <a:lnTo>
                  <a:pt x="0" y="0"/>
                </a:lnTo>
                <a:close/>
              </a:path>
            </a:pathLst>
          </a:custGeom>
          <a:blipFill>
            <a:blip r:embed="rId8"/>
            <a:stretch>
              <a:fillRect l="0" t="0" r="0" b="0"/>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7147120" y="-442243"/>
            <a:ext cx="2848483" cy="3504844"/>
          </a:xfrm>
          <a:custGeom>
            <a:avLst/>
            <a:gdLst/>
            <a:ahLst/>
            <a:cxnLst/>
            <a:rect r="r" b="b" t="t" l="l"/>
            <a:pathLst>
              <a:path h="3504844" w="2848483">
                <a:moveTo>
                  <a:pt x="0" y="0"/>
                </a:moveTo>
                <a:lnTo>
                  <a:pt x="2848482" y="0"/>
                </a:lnTo>
                <a:lnTo>
                  <a:pt x="2848482"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16871" y="1755380"/>
            <a:ext cx="6774754" cy="5649750"/>
          </a:xfrm>
          <a:custGeom>
            <a:avLst/>
            <a:gdLst/>
            <a:ahLst/>
            <a:cxnLst/>
            <a:rect r="r" b="b" t="t" l="l"/>
            <a:pathLst>
              <a:path h="5649750" w="6774754">
                <a:moveTo>
                  <a:pt x="0" y="0"/>
                </a:moveTo>
                <a:lnTo>
                  <a:pt x="6774754" y="0"/>
                </a:lnTo>
                <a:lnTo>
                  <a:pt x="6774754" y="5649749"/>
                </a:lnTo>
                <a:lnTo>
                  <a:pt x="0" y="5649749"/>
                </a:lnTo>
                <a:lnTo>
                  <a:pt x="0" y="0"/>
                </a:lnTo>
                <a:close/>
              </a:path>
            </a:pathLst>
          </a:custGeom>
          <a:blipFill>
            <a:blip r:embed="rId7"/>
            <a:stretch>
              <a:fillRect l="0" t="0" r="0" b="0"/>
            </a:stretch>
          </a:blipFill>
        </p:spPr>
      </p:sp>
      <p:sp>
        <p:nvSpPr>
          <p:cNvPr name="Freeform 6" id="6"/>
          <p:cNvSpPr/>
          <p:nvPr/>
        </p:nvSpPr>
        <p:spPr>
          <a:xfrm flipH="false" flipV="false" rot="0">
            <a:off x="10037008" y="1872814"/>
            <a:ext cx="6876750" cy="5414881"/>
          </a:xfrm>
          <a:custGeom>
            <a:avLst/>
            <a:gdLst/>
            <a:ahLst/>
            <a:cxnLst/>
            <a:rect r="r" b="b" t="t" l="l"/>
            <a:pathLst>
              <a:path h="5414881" w="6876750">
                <a:moveTo>
                  <a:pt x="0" y="0"/>
                </a:moveTo>
                <a:lnTo>
                  <a:pt x="6876750" y="0"/>
                </a:lnTo>
                <a:lnTo>
                  <a:pt x="6876750" y="5414881"/>
                </a:lnTo>
                <a:lnTo>
                  <a:pt x="0" y="5414881"/>
                </a:lnTo>
                <a:lnTo>
                  <a:pt x="0" y="0"/>
                </a:lnTo>
                <a:close/>
              </a:path>
            </a:pathLst>
          </a:custGeom>
          <a:blipFill>
            <a:blip r:embed="rId8"/>
            <a:stretch>
              <a:fillRect l="0" t="0" r="0" b="0"/>
            </a:stretch>
          </a:blipFill>
        </p:spPr>
      </p:sp>
      <p:sp>
        <p:nvSpPr>
          <p:cNvPr name="TextBox 7" id="7"/>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OUTPUT</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4255728" y="3329710"/>
            <a:ext cx="13003572" cy="1882663"/>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Creator</a:t>
            </a:r>
            <a:r>
              <a:rPr lang="en-US" sz="3511">
                <a:solidFill>
                  <a:srgbClr val="000000"/>
                </a:solidFill>
                <a:latin typeface="Blogger"/>
                <a:ea typeface="Blogger"/>
                <a:cs typeface="Blogger"/>
                <a:sym typeface="Blogger"/>
              </a:rPr>
              <a:t>: Assign responsibility for creating instances of classes to the class that has the necessary information or is closely related to the new instance.</a:t>
            </a:r>
          </a:p>
        </p:txBody>
      </p:sp>
      <p:sp>
        <p:nvSpPr>
          <p:cNvPr name="Freeform 4" id="4"/>
          <p:cNvSpPr/>
          <p:nvPr/>
        </p:nvSpPr>
        <p:spPr>
          <a:xfrm flipH="false" flipV="false" rot="0">
            <a:off x="16792725" y="-60834"/>
            <a:ext cx="2848483" cy="3504844"/>
          </a:xfrm>
          <a:custGeom>
            <a:avLst/>
            <a:gdLst/>
            <a:ahLst/>
            <a:cxnLst/>
            <a:rect r="r" b="b" t="t" l="l"/>
            <a:pathLst>
              <a:path h="3504844" w="2848483">
                <a:moveTo>
                  <a:pt x="0" y="0"/>
                </a:moveTo>
                <a:lnTo>
                  <a:pt x="2848483" y="0"/>
                </a:lnTo>
                <a:lnTo>
                  <a:pt x="2848483" y="3504844"/>
                </a:lnTo>
                <a:lnTo>
                  <a:pt x="0" y="35048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62423" y="474276"/>
            <a:ext cx="16404220" cy="812772"/>
          </a:xfrm>
          <a:prstGeom prst="rect">
            <a:avLst/>
          </a:prstGeom>
        </p:spPr>
        <p:txBody>
          <a:bodyPr anchor="t" rtlCol="false" tIns="0" lIns="0" bIns="0" rIns="0">
            <a:spAutoFit/>
          </a:bodyPr>
          <a:lstStyle/>
          <a:p>
            <a:pPr algn="l">
              <a:lnSpc>
                <a:spcPts val="6648"/>
              </a:lnSpc>
            </a:pPr>
            <a:r>
              <a:rPr lang="en-US" sz="4748" i="true">
                <a:solidFill>
                  <a:srgbClr val="000000"/>
                </a:solidFill>
                <a:latin typeface="Hobo"/>
                <a:ea typeface="Hobo"/>
                <a:cs typeface="Hobo"/>
                <a:sym typeface="Hobo"/>
              </a:rPr>
              <a:t>GRASP (General Responsibility Assignment Software Patterns)</a:t>
            </a:r>
          </a:p>
        </p:txBody>
      </p:sp>
      <p:sp>
        <p:nvSpPr>
          <p:cNvPr name="TextBox 9" id="9"/>
          <p:cNvSpPr txBox="true"/>
          <p:nvPr/>
        </p:nvSpPr>
        <p:spPr>
          <a:xfrm rot="0">
            <a:off x="4160979" y="5283784"/>
            <a:ext cx="13003572" cy="1882663"/>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Controller:</a:t>
            </a:r>
            <a:r>
              <a:rPr lang="en-US" sz="3511">
                <a:solidFill>
                  <a:srgbClr val="000000"/>
                </a:solidFill>
                <a:latin typeface="Blogger"/>
                <a:ea typeface="Blogger"/>
                <a:cs typeface="Blogger"/>
                <a:sym typeface="Blogger"/>
              </a:rPr>
              <a:t> Assign the responsibility for handling system events (like user actions) to a controller class, which manages the flow of operations.</a:t>
            </a:r>
          </a:p>
        </p:txBody>
      </p:sp>
      <p:sp>
        <p:nvSpPr>
          <p:cNvPr name="TextBox 10" id="10"/>
          <p:cNvSpPr txBox="true"/>
          <p:nvPr/>
        </p:nvSpPr>
        <p:spPr>
          <a:xfrm rot="0">
            <a:off x="4255728" y="7346143"/>
            <a:ext cx="13003572" cy="1263479"/>
          </a:xfrm>
          <a:prstGeom prst="rect">
            <a:avLst/>
          </a:prstGeom>
        </p:spPr>
        <p:txBody>
          <a:bodyPr anchor="t" rtlCol="false" tIns="0" lIns="0" bIns="0" rIns="0">
            <a:spAutoFit/>
          </a:bodyPr>
          <a:lstStyle/>
          <a:p>
            <a:pPr algn="l">
              <a:lnSpc>
                <a:spcPts val="4916"/>
              </a:lnSpc>
            </a:pPr>
            <a:r>
              <a:rPr lang="en-US" sz="3511" b="true">
                <a:solidFill>
                  <a:srgbClr val="000000"/>
                </a:solidFill>
                <a:latin typeface="Blogger Bold"/>
                <a:ea typeface="Blogger Bold"/>
                <a:cs typeface="Blogger Bold"/>
                <a:sym typeface="Blogger Bold"/>
              </a:rPr>
              <a:t>Information Expert:</a:t>
            </a:r>
            <a:r>
              <a:rPr lang="en-US" sz="3511">
                <a:solidFill>
                  <a:srgbClr val="000000"/>
                </a:solidFill>
                <a:latin typeface="Blogger"/>
                <a:ea typeface="Blogger"/>
                <a:cs typeface="Blogger"/>
                <a:sym typeface="Blogger"/>
              </a:rPr>
              <a:t> Assign the responsibility to the class that has the necessary data to fulfill a task, rather than passing it to another class.</a:t>
            </a:r>
          </a:p>
        </p:txBody>
      </p:sp>
      <p:sp>
        <p:nvSpPr>
          <p:cNvPr name="TextBox 11" id="11"/>
          <p:cNvSpPr txBox="true"/>
          <p:nvPr/>
        </p:nvSpPr>
        <p:spPr>
          <a:xfrm rot="0">
            <a:off x="0" y="1932240"/>
            <a:ext cx="17259300" cy="469841"/>
          </a:xfrm>
          <a:prstGeom prst="rect">
            <a:avLst/>
          </a:prstGeom>
        </p:spPr>
        <p:txBody>
          <a:bodyPr anchor="t" rtlCol="false" tIns="0" lIns="0" bIns="0" rIns="0">
            <a:spAutoFit/>
          </a:bodyPr>
          <a:lstStyle/>
          <a:p>
            <a:pPr algn="ctr">
              <a:lnSpc>
                <a:spcPts val="3499"/>
              </a:lnSpc>
              <a:spcBef>
                <a:spcPct val="0"/>
              </a:spcBef>
            </a:pPr>
            <a:r>
              <a:rPr lang="en-US" sz="2499" i="true">
                <a:solidFill>
                  <a:srgbClr val="000000"/>
                </a:solidFill>
                <a:latin typeface="Times New Roman Italics"/>
                <a:ea typeface="Times New Roman Italics"/>
                <a:cs typeface="Times New Roman Italics"/>
                <a:sym typeface="Times New Roman Italics"/>
              </a:rPr>
              <a:t> is a set of guidelines used to assign responsibilities to classes and objects in object-oriented design. Here are the key points:</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3480245" y="3036011"/>
            <a:ext cx="11787719" cy="5953080"/>
          </a:xfrm>
          <a:prstGeom prst="rect">
            <a:avLst/>
          </a:prstGeom>
        </p:spPr>
        <p:txBody>
          <a:bodyPr anchor="t" rtlCol="false" tIns="0" lIns="0" bIns="0" rIns="0">
            <a:spAutoFit/>
          </a:bodyPr>
          <a:lstStyle/>
          <a:p>
            <a:pPr algn="ctr">
              <a:lnSpc>
                <a:spcPts val="5217"/>
              </a:lnSpc>
            </a:pPr>
            <a:r>
              <a:rPr lang="en-US" sz="3726">
                <a:solidFill>
                  <a:srgbClr val="000000"/>
                </a:solidFill>
                <a:latin typeface="Blogger"/>
                <a:ea typeface="Blogger"/>
                <a:cs typeface="Blogger"/>
                <a:sym typeface="Blogger"/>
              </a:rPr>
              <a:t>GRASP helps assign responsibilities in object-oriented design:</a:t>
            </a:r>
          </a:p>
          <a:p>
            <a:pPr algn="ctr" marL="804571" indent="-402286" lvl="1">
              <a:lnSpc>
                <a:spcPts val="5217"/>
              </a:lnSpc>
              <a:buAutoNum type="arabicPeriod" startAt="1"/>
            </a:pPr>
            <a:r>
              <a:rPr lang="en-US" sz="3726">
                <a:solidFill>
                  <a:srgbClr val="000000"/>
                </a:solidFill>
                <a:latin typeface="Blogger"/>
                <a:ea typeface="Blogger"/>
                <a:cs typeface="Blogger"/>
                <a:sym typeface="Blogger"/>
              </a:rPr>
              <a:t>Creator: The class that has the necessary information creates instances.</a:t>
            </a:r>
          </a:p>
          <a:p>
            <a:pPr algn="ctr" marL="804571" indent="-402286" lvl="1">
              <a:lnSpc>
                <a:spcPts val="5217"/>
              </a:lnSpc>
              <a:buAutoNum type="arabicPeriod" startAt="1"/>
            </a:pPr>
            <a:r>
              <a:rPr lang="en-US" sz="3726">
                <a:solidFill>
                  <a:srgbClr val="000000"/>
                </a:solidFill>
                <a:latin typeface="Blogger"/>
                <a:ea typeface="Blogger"/>
                <a:cs typeface="Blogger"/>
                <a:sym typeface="Blogger"/>
              </a:rPr>
              <a:t>Controller: A class handles system events (like user actions).</a:t>
            </a:r>
          </a:p>
          <a:p>
            <a:pPr algn="ctr" marL="804571" indent="-402286" lvl="1">
              <a:lnSpc>
                <a:spcPts val="5217"/>
              </a:lnSpc>
              <a:buAutoNum type="arabicPeriod" startAt="1"/>
            </a:pPr>
            <a:r>
              <a:rPr lang="en-US" sz="3726">
                <a:solidFill>
                  <a:srgbClr val="000000"/>
                </a:solidFill>
                <a:latin typeface="Blogger"/>
                <a:ea typeface="Blogger"/>
                <a:cs typeface="Blogger"/>
                <a:sym typeface="Blogger"/>
              </a:rPr>
              <a:t>Information Expert: The class with relevant data performs tasks.</a:t>
            </a:r>
          </a:p>
          <a:p>
            <a:pPr algn="ctr">
              <a:lnSpc>
                <a:spcPts val="5217"/>
              </a:lnSpc>
            </a:pPr>
            <a:r>
              <a:rPr lang="en-US" sz="3726">
                <a:solidFill>
                  <a:srgbClr val="000000"/>
                </a:solidFill>
                <a:latin typeface="Blogger"/>
                <a:ea typeface="Blogger"/>
                <a:cs typeface="Blogger"/>
                <a:sym typeface="Blogger"/>
              </a:rPr>
              <a:t>These principles guide better, organized software design.</a:t>
            </a:r>
          </a:p>
          <a:p>
            <a:pPr algn="ctr">
              <a:lnSpc>
                <a:spcPts val="5217"/>
              </a:lnSpc>
            </a:pPr>
          </a:p>
        </p:txBody>
      </p:sp>
      <p:sp>
        <p:nvSpPr>
          <p:cNvPr name="TextBox 8" id="8"/>
          <p:cNvSpPr txBox="true"/>
          <p:nvPr/>
        </p:nvSpPr>
        <p:spPr>
          <a:xfrm rot="0">
            <a:off x="4020883" y="1662624"/>
            <a:ext cx="10246234" cy="1184216"/>
          </a:xfrm>
          <a:prstGeom prst="rect">
            <a:avLst/>
          </a:prstGeom>
        </p:spPr>
        <p:txBody>
          <a:bodyPr anchor="t" rtlCol="false" tIns="0" lIns="0" bIns="0" rIns="0">
            <a:spAutoFit/>
          </a:bodyPr>
          <a:lstStyle/>
          <a:p>
            <a:pPr algn="ctr">
              <a:lnSpc>
                <a:spcPts val="9799"/>
              </a:lnSpc>
            </a:pPr>
            <a:r>
              <a:rPr lang="en-US" sz="6999">
                <a:solidFill>
                  <a:srgbClr val="000000"/>
                </a:solidFill>
                <a:latin typeface="Hobo"/>
                <a:ea typeface="Hobo"/>
                <a:cs typeface="Hobo"/>
                <a:sym typeface="Hobo"/>
              </a:rPr>
              <a:t>In Short</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452324" y="4253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1436002" y="1417310"/>
            <a:ext cx="14736209" cy="6785570"/>
          </a:xfrm>
          <a:prstGeom prst="rect">
            <a:avLst/>
          </a:prstGeom>
        </p:spPr>
        <p:txBody>
          <a:bodyPr anchor="t" rtlCol="false" tIns="0" lIns="0" bIns="0" rIns="0">
            <a:spAutoFit/>
          </a:bodyPr>
          <a:lstStyle/>
          <a:p>
            <a:pPr algn="just">
              <a:lnSpc>
                <a:spcPts val="4620"/>
              </a:lnSpc>
            </a:pPr>
            <a:r>
              <a:rPr lang="en-US" b="true" sz="3300" i="true">
                <a:solidFill>
                  <a:srgbClr val="000000"/>
                </a:solidFill>
                <a:latin typeface="Blogger Bold Italics"/>
                <a:ea typeface="Blogger Bold Italics"/>
                <a:cs typeface="Blogger Bold Italics"/>
                <a:sym typeface="Blogger Bold Italics"/>
              </a:rPr>
              <a:t>Scenario: Online Bookstore</a:t>
            </a:r>
          </a:p>
          <a:p>
            <a:pPr algn="just" marL="690881" indent="-345440" lvl="1">
              <a:lnSpc>
                <a:spcPts val="4480"/>
              </a:lnSpc>
              <a:buAutoNum type="arabicPeriod" startAt="1"/>
            </a:pPr>
            <a:r>
              <a:rPr lang="en-US" b="true" sz="3200">
                <a:solidFill>
                  <a:srgbClr val="000000"/>
                </a:solidFill>
                <a:latin typeface="Blogger Bold"/>
                <a:ea typeface="Blogger Bold"/>
                <a:cs typeface="Blogger Bold"/>
                <a:sym typeface="Blogger Bold"/>
              </a:rPr>
              <a:t>Creator:</a:t>
            </a:r>
          </a:p>
          <a:p>
            <a:pPr algn="just" marL="1381761" indent="-460587" lvl="2">
              <a:lnSpc>
                <a:spcPts val="4480"/>
              </a:lnSpc>
              <a:buFont typeface="Arial"/>
              <a:buChar char="⚬"/>
            </a:pPr>
            <a:r>
              <a:rPr lang="en-US" sz="3200">
                <a:solidFill>
                  <a:srgbClr val="000000"/>
                </a:solidFill>
                <a:latin typeface="Blogger"/>
                <a:ea typeface="Blogger"/>
                <a:cs typeface="Blogger"/>
                <a:sym typeface="Blogger"/>
              </a:rPr>
              <a:t>The ShoppingCart class creates Order objects. This makes sense because the cart knows which items are being purchased, so it's responsible for creating the order when the customer is ready to checkout.</a:t>
            </a:r>
          </a:p>
          <a:p>
            <a:pPr algn="just" marL="690881" indent="-345440" lvl="1">
              <a:lnSpc>
                <a:spcPts val="4480"/>
              </a:lnSpc>
              <a:buAutoNum type="arabicPeriod" startAt="1"/>
            </a:pPr>
            <a:r>
              <a:rPr lang="en-US" b="true" sz="3200">
                <a:solidFill>
                  <a:srgbClr val="000000"/>
                </a:solidFill>
                <a:latin typeface="Blogger Bold"/>
                <a:ea typeface="Blogger Bold"/>
                <a:cs typeface="Blogger Bold"/>
                <a:sym typeface="Blogger Bold"/>
              </a:rPr>
              <a:t>Controller:</a:t>
            </a:r>
          </a:p>
          <a:p>
            <a:pPr algn="just" marL="1381761" indent="-460587" lvl="2">
              <a:lnSpc>
                <a:spcPts val="4480"/>
              </a:lnSpc>
              <a:buFont typeface="Arial"/>
              <a:buChar char="⚬"/>
            </a:pPr>
            <a:r>
              <a:rPr lang="en-US" sz="3200">
                <a:solidFill>
                  <a:srgbClr val="000000"/>
                </a:solidFill>
                <a:latin typeface="Blogger"/>
                <a:ea typeface="Blogger"/>
                <a:cs typeface="Blogger"/>
                <a:sym typeface="Blogger"/>
              </a:rPr>
              <a:t>The OrderController class handles actions like placing an order or cancelling an order. It receives events from the user, processes them, and interacts with the appropriate objects (like Order or Inventory) to carry out the operations.</a:t>
            </a:r>
          </a:p>
          <a:p>
            <a:pPr algn="just" marL="690881" indent="-345440" lvl="1">
              <a:lnSpc>
                <a:spcPts val="4480"/>
              </a:lnSpc>
              <a:buAutoNum type="arabicPeriod" startAt="1"/>
            </a:pPr>
            <a:r>
              <a:rPr lang="en-US" b="true" sz="3200">
                <a:solidFill>
                  <a:srgbClr val="000000"/>
                </a:solidFill>
                <a:latin typeface="Blogger Bold"/>
                <a:ea typeface="Blogger Bold"/>
                <a:cs typeface="Blogger Bold"/>
                <a:sym typeface="Blogger Bold"/>
              </a:rPr>
              <a:t>Information Expert:</a:t>
            </a:r>
          </a:p>
          <a:p>
            <a:pPr algn="just" marL="1381761" indent="-460587" lvl="2">
              <a:lnSpc>
                <a:spcPts val="4480"/>
              </a:lnSpc>
              <a:buFont typeface="Arial"/>
              <a:buChar char="⚬"/>
            </a:pPr>
            <a:r>
              <a:rPr lang="en-US" sz="3200">
                <a:solidFill>
                  <a:srgbClr val="000000"/>
                </a:solidFill>
                <a:latin typeface="Blogger"/>
                <a:ea typeface="Blogger"/>
                <a:cs typeface="Blogger"/>
                <a:sym typeface="Blogger"/>
              </a:rPr>
              <a:t> The Order class calculates the total price as it has all the necessary item details.</a:t>
            </a:r>
          </a:p>
          <a:p>
            <a:pPr algn="just">
              <a:lnSpc>
                <a:spcPts val="4480"/>
              </a:lnSpc>
            </a:pPr>
          </a:p>
        </p:txBody>
      </p:sp>
      <p:sp>
        <p:nvSpPr>
          <p:cNvPr name="TextBox 9" id="9"/>
          <p:cNvSpPr txBox="true"/>
          <p:nvPr/>
        </p:nvSpPr>
        <p:spPr>
          <a:xfrm rot="0">
            <a:off x="179680" y="158697"/>
            <a:ext cx="6127037" cy="1028640"/>
          </a:xfrm>
          <a:prstGeom prst="rect">
            <a:avLst/>
          </a:prstGeom>
        </p:spPr>
        <p:txBody>
          <a:bodyPr anchor="t" rtlCol="false" tIns="0" lIns="0" bIns="0" rIns="0">
            <a:spAutoFit/>
          </a:bodyPr>
          <a:lstStyle/>
          <a:p>
            <a:pPr algn="l">
              <a:lnSpc>
                <a:spcPts val="8400"/>
              </a:lnSpc>
            </a:pPr>
            <a:r>
              <a:rPr lang="en-US" sz="6000">
                <a:solidFill>
                  <a:srgbClr val="000000"/>
                </a:solidFill>
                <a:latin typeface="Hobo"/>
                <a:ea typeface="Hobo"/>
                <a:cs typeface="Hobo"/>
                <a:sym typeface="Hobo"/>
              </a:rPr>
              <a:t>Example</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13386" y="2510173"/>
            <a:ext cx="14916847" cy="5985385"/>
          </a:xfrm>
          <a:custGeom>
            <a:avLst/>
            <a:gdLst/>
            <a:ahLst/>
            <a:cxnLst/>
            <a:rect r="r" b="b" t="t" l="l"/>
            <a:pathLst>
              <a:path h="5985385" w="14916847">
                <a:moveTo>
                  <a:pt x="0" y="0"/>
                </a:moveTo>
                <a:lnTo>
                  <a:pt x="14916847" y="0"/>
                </a:lnTo>
                <a:lnTo>
                  <a:pt x="14916847" y="5985384"/>
                </a:lnTo>
                <a:lnTo>
                  <a:pt x="0" y="5985384"/>
                </a:lnTo>
                <a:lnTo>
                  <a:pt x="0" y="0"/>
                </a:lnTo>
                <a:close/>
              </a:path>
            </a:pathLst>
          </a:custGeom>
          <a:blipFill>
            <a:blip r:embed="rId7"/>
            <a:stretch>
              <a:fillRect l="0" t="0" r="0" b="0"/>
            </a:stretch>
          </a:blipFill>
        </p:spPr>
      </p:sp>
      <p:sp>
        <p:nvSpPr>
          <p:cNvPr name="TextBox 6" id="6"/>
          <p:cNvSpPr txBox="true"/>
          <p:nvPr/>
        </p:nvSpPr>
        <p:spPr>
          <a:xfrm rot="0">
            <a:off x="0" y="4147820"/>
            <a:ext cx="3445782" cy="995680"/>
          </a:xfrm>
          <a:prstGeom prst="rect">
            <a:avLst/>
          </a:prstGeom>
        </p:spPr>
        <p:txBody>
          <a:bodyPr anchor="t" rtlCol="false" tIns="0" lIns="0" bIns="0" rIns="0">
            <a:spAutoFit/>
          </a:bodyPr>
          <a:lstStyle/>
          <a:p>
            <a:pPr algn="l">
              <a:lnSpc>
                <a:spcPts val="8120"/>
              </a:lnSpc>
            </a:pPr>
            <a:r>
              <a:rPr lang="en-US" sz="5800">
                <a:solidFill>
                  <a:srgbClr val="000000"/>
                </a:solidFill>
                <a:latin typeface="Hobo"/>
                <a:ea typeface="Hobo"/>
                <a:cs typeface="Hobo"/>
                <a:sym typeface="Hobo"/>
              </a:rPr>
              <a:t>DIAGRAM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06784"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09753"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283" y="4820708"/>
            <a:ext cx="4830215" cy="5466292"/>
          </a:xfrm>
          <a:custGeom>
            <a:avLst/>
            <a:gdLst/>
            <a:ahLst/>
            <a:cxnLst/>
            <a:rect r="r" b="b" t="t" l="l"/>
            <a:pathLst>
              <a:path h="5466292" w="4830215">
                <a:moveTo>
                  <a:pt x="0" y="0"/>
                </a:moveTo>
                <a:lnTo>
                  <a:pt x="4830215" y="0"/>
                </a:lnTo>
                <a:lnTo>
                  <a:pt x="4830215" y="5466292"/>
                </a:lnTo>
                <a:lnTo>
                  <a:pt x="0" y="5466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01196" y="1028700"/>
            <a:ext cx="1904103" cy="1817553"/>
          </a:xfrm>
          <a:custGeom>
            <a:avLst/>
            <a:gdLst/>
            <a:ahLst/>
            <a:cxnLst/>
            <a:rect r="r" b="b" t="t" l="l"/>
            <a:pathLst>
              <a:path h="1817553" w="1904103">
                <a:moveTo>
                  <a:pt x="0" y="0"/>
                </a:moveTo>
                <a:lnTo>
                  <a:pt x="1904104" y="0"/>
                </a:lnTo>
                <a:lnTo>
                  <a:pt x="1904104" y="1817553"/>
                </a:lnTo>
                <a:lnTo>
                  <a:pt x="0" y="18175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4024769" y="1762725"/>
            <a:ext cx="10238462" cy="1083528"/>
          </a:xfrm>
          <a:prstGeom prst="rect">
            <a:avLst/>
          </a:prstGeom>
        </p:spPr>
        <p:txBody>
          <a:bodyPr anchor="t" rtlCol="false" tIns="0" lIns="0" bIns="0" rIns="0">
            <a:spAutoFit/>
          </a:bodyPr>
          <a:lstStyle/>
          <a:p>
            <a:pPr algn="ctr">
              <a:lnSpc>
                <a:spcPts val="7897"/>
              </a:lnSpc>
            </a:pPr>
            <a:r>
              <a:rPr lang="en-US" sz="8678">
                <a:solidFill>
                  <a:srgbClr val="000000"/>
                </a:solidFill>
                <a:latin typeface="Gliker"/>
                <a:ea typeface="Gliker"/>
                <a:cs typeface="Gliker"/>
                <a:sym typeface="Gliker"/>
              </a:rPr>
              <a:t>PRESENTED BY:</a:t>
            </a:r>
          </a:p>
        </p:txBody>
      </p:sp>
      <p:sp>
        <p:nvSpPr>
          <p:cNvPr name="TextBox 8" id="8"/>
          <p:cNvSpPr txBox="true"/>
          <p:nvPr/>
        </p:nvSpPr>
        <p:spPr>
          <a:xfrm rot="0">
            <a:off x="5714696" y="3740681"/>
            <a:ext cx="8548535" cy="4442217"/>
          </a:xfrm>
          <a:prstGeom prst="rect">
            <a:avLst/>
          </a:prstGeom>
        </p:spPr>
        <p:txBody>
          <a:bodyPr anchor="t" rtlCol="false" tIns="0" lIns="0" bIns="0" rIns="0">
            <a:spAutoFit/>
          </a:bodyPr>
          <a:lstStyle/>
          <a:p>
            <a:pPr algn="l">
              <a:lnSpc>
                <a:spcPts val="7069"/>
              </a:lnSpc>
            </a:pPr>
            <a:r>
              <a:rPr lang="en-US" sz="4713" spc="4">
                <a:solidFill>
                  <a:srgbClr val="000000"/>
                </a:solidFill>
                <a:latin typeface="Blogger"/>
                <a:ea typeface="Blogger"/>
                <a:cs typeface="Blogger"/>
                <a:sym typeface="Blogger"/>
              </a:rPr>
              <a:t>Madiha Abbasi - 47383</a:t>
            </a:r>
          </a:p>
          <a:p>
            <a:pPr algn="l">
              <a:lnSpc>
                <a:spcPts val="7069"/>
              </a:lnSpc>
            </a:pPr>
            <a:r>
              <a:rPr lang="en-US" sz="4713" spc="4">
                <a:solidFill>
                  <a:srgbClr val="000000"/>
                </a:solidFill>
                <a:latin typeface="Blogger"/>
                <a:ea typeface="Blogger"/>
                <a:cs typeface="Blogger"/>
                <a:sym typeface="Blogger"/>
              </a:rPr>
              <a:t>Rida Fatima - 48403</a:t>
            </a:r>
          </a:p>
          <a:p>
            <a:pPr algn="l">
              <a:lnSpc>
                <a:spcPts val="7069"/>
              </a:lnSpc>
            </a:pPr>
            <a:r>
              <a:rPr lang="en-US" sz="4713" spc="4">
                <a:solidFill>
                  <a:srgbClr val="000000"/>
                </a:solidFill>
                <a:latin typeface="Blogger"/>
                <a:ea typeface="Blogger"/>
                <a:cs typeface="Blogger"/>
                <a:sym typeface="Blogger"/>
              </a:rPr>
              <a:t>Ayesha Butt - 48288</a:t>
            </a:r>
          </a:p>
          <a:p>
            <a:pPr algn="l">
              <a:lnSpc>
                <a:spcPts val="7069"/>
              </a:lnSpc>
            </a:pPr>
            <a:r>
              <a:rPr lang="en-US" sz="4713" spc="7">
                <a:solidFill>
                  <a:srgbClr val="000000"/>
                </a:solidFill>
                <a:latin typeface="Blogger"/>
                <a:ea typeface="Blogger"/>
                <a:cs typeface="Blogger"/>
                <a:sym typeface="Blogger"/>
              </a:rPr>
              <a:t>Hanzla Alvi - 47583</a:t>
            </a:r>
          </a:p>
          <a:p>
            <a:pPr algn="l">
              <a:lnSpc>
                <a:spcPts val="6598"/>
              </a:lnSpc>
            </a:pP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025583" y="57998"/>
            <a:ext cx="10206796" cy="10263265"/>
          </a:xfrm>
          <a:custGeom>
            <a:avLst/>
            <a:gdLst/>
            <a:ahLst/>
            <a:cxnLst/>
            <a:rect r="r" b="b" t="t" l="l"/>
            <a:pathLst>
              <a:path h="10263265" w="10206796">
                <a:moveTo>
                  <a:pt x="0" y="0"/>
                </a:moveTo>
                <a:lnTo>
                  <a:pt x="10206796" y="0"/>
                </a:lnTo>
                <a:lnTo>
                  <a:pt x="10206796" y="10263265"/>
                </a:lnTo>
                <a:lnTo>
                  <a:pt x="0" y="10263265"/>
                </a:lnTo>
                <a:lnTo>
                  <a:pt x="0" y="0"/>
                </a:lnTo>
                <a:close/>
              </a:path>
            </a:pathLst>
          </a:custGeom>
          <a:blipFill>
            <a:blip r:embed="rId7"/>
            <a:stretch>
              <a:fillRect l="0" t="0" r="0" b="0"/>
            </a:stretch>
          </a:blipFill>
        </p:spPr>
      </p:sp>
      <p:sp>
        <p:nvSpPr>
          <p:cNvPr name="TextBox 6" id="6"/>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IMPLEMENTATION</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126412" y="0"/>
            <a:ext cx="10716780" cy="10287000"/>
          </a:xfrm>
          <a:custGeom>
            <a:avLst/>
            <a:gdLst/>
            <a:ahLst/>
            <a:cxnLst/>
            <a:rect r="r" b="b" t="t" l="l"/>
            <a:pathLst>
              <a:path h="10287000" w="10716780">
                <a:moveTo>
                  <a:pt x="0" y="0"/>
                </a:moveTo>
                <a:lnTo>
                  <a:pt x="10716780" y="0"/>
                </a:lnTo>
                <a:lnTo>
                  <a:pt x="10716780" y="10287000"/>
                </a:lnTo>
                <a:lnTo>
                  <a:pt x="0" y="10287000"/>
                </a:lnTo>
                <a:lnTo>
                  <a:pt x="0" y="0"/>
                </a:lnTo>
                <a:close/>
              </a:path>
            </a:pathLst>
          </a:custGeom>
          <a:blipFill>
            <a:blip r:embed="rId7"/>
            <a:stretch>
              <a:fillRect l="0" t="0" r="0" b="0"/>
            </a:stretch>
          </a:blipFill>
        </p:spPr>
      </p:sp>
      <p:sp>
        <p:nvSpPr>
          <p:cNvPr name="TextBox 6" id="6"/>
          <p:cNvSpPr txBox="true"/>
          <p:nvPr/>
        </p:nvSpPr>
        <p:spPr>
          <a:xfrm rot="0">
            <a:off x="0" y="4185920"/>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IMPLEMENTATION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56208" y="4431031"/>
            <a:ext cx="4636912" cy="712469"/>
          </a:xfrm>
          <a:prstGeom prst="rect">
            <a:avLst/>
          </a:prstGeom>
        </p:spPr>
        <p:txBody>
          <a:bodyPr anchor="t" rtlCol="false" tIns="0" lIns="0" bIns="0" rIns="0">
            <a:spAutoFit/>
          </a:bodyPr>
          <a:lstStyle/>
          <a:p>
            <a:pPr algn="l">
              <a:lnSpc>
                <a:spcPts val="5880"/>
              </a:lnSpc>
            </a:pPr>
            <a:r>
              <a:rPr lang="en-US" sz="4200">
                <a:solidFill>
                  <a:srgbClr val="000000"/>
                </a:solidFill>
                <a:latin typeface="Hobo"/>
                <a:ea typeface="Hobo"/>
                <a:cs typeface="Hobo"/>
                <a:sym typeface="Hobo"/>
              </a:rPr>
              <a:t>OUTPUT</a:t>
            </a:r>
          </a:p>
        </p:txBody>
      </p:sp>
      <p:sp>
        <p:nvSpPr>
          <p:cNvPr name="TextBox 6" id="6"/>
          <p:cNvSpPr txBox="true"/>
          <p:nvPr/>
        </p:nvSpPr>
        <p:spPr>
          <a:xfrm rot="0">
            <a:off x="4812743" y="2305253"/>
            <a:ext cx="12446557" cy="6656069"/>
          </a:xfrm>
          <a:prstGeom prst="rect">
            <a:avLst/>
          </a:prstGeom>
        </p:spPr>
        <p:txBody>
          <a:bodyPr anchor="t" rtlCol="false" tIns="0" lIns="0" bIns="0" rIns="0">
            <a:spAutoFit/>
          </a:bodyPr>
          <a:lstStyle/>
          <a:p>
            <a:pPr algn="ctr">
              <a:lnSpc>
                <a:spcPts val="5880"/>
              </a:lnSpc>
              <a:spcBef>
                <a:spcPct val="0"/>
              </a:spcBef>
            </a:pPr>
            <a:r>
              <a:rPr lang="en-US" sz="4200">
                <a:solidFill>
                  <a:srgbClr val="000000"/>
                </a:solidFill>
                <a:latin typeface="Hobo"/>
                <a:ea typeface="Hobo"/>
                <a:cs typeface="Hobo"/>
                <a:sym typeface="Hobo"/>
              </a:rPr>
              <a:t>User 'John Doe' added successfully!</a:t>
            </a:r>
          </a:p>
          <a:p>
            <a:pPr algn="ctr">
              <a:lnSpc>
                <a:spcPts val="5880"/>
              </a:lnSpc>
              <a:spcBef>
                <a:spcPct val="0"/>
              </a:spcBef>
            </a:pPr>
            <a:r>
              <a:rPr lang="en-US" sz="4200">
                <a:solidFill>
                  <a:srgbClr val="000000"/>
                </a:solidFill>
                <a:latin typeface="Hobo"/>
                <a:ea typeface="Hobo"/>
                <a:cs typeface="Hobo"/>
                <a:sym typeface="Hobo"/>
              </a:rPr>
              <a:t>User 'Jane Smith' added successfully!</a:t>
            </a:r>
          </a:p>
          <a:p>
            <a:pPr algn="ctr">
              <a:lnSpc>
                <a:spcPts val="5880"/>
              </a:lnSpc>
              <a:spcBef>
                <a:spcPct val="0"/>
              </a:spcBef>
            </a:pPr>
          </a:p>
          <a:p>
            <a:pPr algn="ctr">
              <a:lnSpc>
                <a:spcPts val="5880"/>
              </a:lnSpc>
              <a:spcBef>
                <a:spcPct val="0"/>
              </a:spcBef>
            </a:pPr>
            <a:r>
              <a:rPr lang="en-US" sz="4200">
                <a:solidFill>
                  <a:srgbClr val="000000"/>
                </a:solidFill>
                <a:latin typeface="Hobo"/>
                <a:ea typeface="Hobo"/>
                <a:cs typeface="Hobo"/>
                <a:sym typeface="Hobo"/>
              </a:rPr>
              <a:t>--- User List ---</a:t>
            </a:r>
          </a:p>
          <a:p>
            <a:pPr algn="ctr">
              <a:lnSpc>
                <a:spcPts val="5880"/>
              </a:lnSpc>
              <a:spcBef>
                <a:spcPct val="0"/>
              </a:spcBef>
            </a:pPr>
            <a:r>
              <a:rPr lang="en-US" sz="4200">
                <a:solidFill>
                  <a:srgbClr val="000000"/>
                </a:solidFill>
                <a:latin typeface="Hobo"/>
                <a:ea typeface="Hobo"/>
                <a:cs typeface="Hobo"/>
                <a:sym typeface="Hobo"/>
              </a:rPr>
              <a:t>ID: 1, Name: John Doe, Role: Admin</a:t>
            </a:r>
          </a:p>
          <a:p>
            <a:pPr algn="ctr">
              <a:lnSpc>
                <a:spcPts val="5880"/>
              </a:lnSpc>
              <a:spcBef>
                <a:spcPct val="0"/>
              </a:spcBef>
            </a:pPr>
            <a:r>
              <a:rPr lang="en-US" sz="4200">
                <a:solidFill>
                  <a:srgbClr val="000000"/>
                </a:solidFill>
                <a:latin typeface="Hobo"/>
                <a:ea typeface="Hobo"/>
                <a:cs typeface="Hobo"/>
                <a:sym typeface="Hobo"/>
              </a:rPr>
              <a:t>ID: 2, Name: Jane Smith, Role: Customer</a:t>
            </a:r>
          </a:p>
          <a:p>
            <a:pPr algn="ctr">
              <a:lnSpc>
                <a:spcPts val="5880"/>
              </a:lnSpc>
              <a:spcBef>
                <a:spcPct val="0"/>
              </a:spcBef>
            </a:pPr>
          </a:p>
          <a:p>
            <a:pPr algn="ctr">
              <a:lnSpc>
                <a:spcPts val="5880"/>
              </a:lnSpc>
              <a:spcBef>
                <a:spcPct val="0"/>
              </a:spcBef>
            </a:pPr>
            <a:r>
              <a:rPr lang="en-US" sz="4200">
                <a:solidFill>
                  <a:srgbClr val="000000"/>
                </a:solidFill>
                <a:latin typeface="Hobo"/>
                <a:ea typeface="Hobo"/>
                <a:cs typeface="Hobo"/>
                <a:sym typeface="Hobo"/>
              </a:rPr>
              <a:t>Customer viewed order #1001</a:t>
            </a:r>
          </a:p>
          <a:p>
            <a:pPr algn="ctr">
              <a:lnSpc>
                <a:spcPts val="5880"/>
              </a:lnSpc>
              <a:spcBef>
                <a:spcPct val="0"/>
              </a:spcBef>
            </a:pPr>
            <a:r>
              <a:rPr lang="en-US" sz="4200">
                <a:solidFill>
                  <a:srgbClr val="000000"/>
                </a:solidFill>
                <a:latin typeface="Hobo"/>
                <a:ea typeface="Hobo"/>
                <a:cs typeface="Hobo"/>
                <a:sym typeface="Hobo"/>
              </a:rPr>
              <a:t>Feedback provided: Excellent service, will order again!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6705991" y="-200748"/>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426" y="8530679"/>
            <a:ext cx="2180251" cy="2467363"/>
          </a:xfrm>
          <a:custGeom>
            <a:avLst/>
            <a:gdLst/>
            <a:ahLst/>
            <a:cxnLst/>
            <a:rect r="r" b="b" t="t" l="l"/>
            <a:pathLst>
              <a:path h="2467363" w="2180251">
                <a:moveTo>
                  <a:pt x="0" y="0"/>
                </a:moveTo>
                <a:lnTo>
                  <a:pt x="2180252" y="0"/>
                </a:lnTo>
                <a:lnTo>
                  <a:pt x="2180252" y="2467362"/>
                </a:lnTo>
                <a:lnTo>
                  <a:pt x="0" y="246736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54801" y="1810396"/>
            <a:ext cx="17334600" cy="6720283"/>
          </a:xfrm>
          <a:prstGeom prst="rect">
            <a:avLst/>
          </a:prstGeom>
        </p:spPr>
        <p:txBody>
          <a:bodyPr anchor="t" rtlCol="false" tIns="0" lIns="0" bIns="0" rIns="0">
            <a:spAutoFit/>
          </a:bodyPr>
          <a:lstStyle/>
          <a:p>
            <a:pPr algn="ctr">
              <a:lnSpc>
                <a:spcPts val="4480"/>
              </a:lnSpc>
            </a:pPr>
            <a:r>
              <a:rPr lang="en-US" sz="3200">
                <a:solidFill>
                  <a:srgbClr val="000000"/>
                </a:solidFill>
                <a:latin typeface="Hobo"/>
                <a:ea typeface="Hobo"/>
                <a:cs typeface="Hobo"/>
                <a:sym typeface="Hobo"/>
              </a:rPr>
              <a:t>Explanation of Output:</a:t>
            </a:r>
          </a:p>
          <a:p>
            <a:pPr algn="ctr" marL="690895" indent="-345448" lvl="1">
              <a:lnSpc>
                <a:spcPts val="4480"/>
              </a:lnSpc>
              <a:buAutoNum type="arabicPeriod" startAt="1"/>
            </a:pPr>
            <a:r>
              <a:rPr lang="en-US" sz="3200">
                <a:solidFill>
                  <a:srgbClr val="000000"/>
                </a:solidFill>
                <a:latin typeface="Hobo"/>
                <a:ea typeface="Hobo"/>
                <a:cs typeface="Hobo"/>
                <a:sym typeface="Hobo"/>
              </a:rPr>
              <a:t>Adding Users:</a:t>
            </a:r>
          </a:p>
          <a:p>
            <a:pPr algn="ctr" marL="1381790" indent="-460597" lvl="2">
              <a:lnSpc>
                <a:spcPts val="4480"/>
              </a:lnSpc>
              <a:buFont typeface="Arial"/>
              <a:buChar char="⚬"/>
            </a:pPr>
            <a:r>
              <a:rPr lang="en-US" sz="3200">
                <a:solidFill>
                  <a:srgbClr val="000000"/>
                </a:solidFill>
                <a:latin typeface="Hobo"/>
                <a:ea typeface="Hobo"/>
                <a:cs typeface="Hobo"/>
                <a:sym typeface="Hobo"/>
              </a:rPr>
              <a:t>The Admin adds two users: "John Doe" (Admin) and "Jane Smith" (Customer). After each addition, a success message is printed.</a:t>
            </a:r>
          </a:p>
          <a:p>
            <a:pPr algn="ctr" marL="690895" indent="-345448" lvl="1">
              <a:lnSpc>
                <a:spcPts val="4480"/>
              </a:lnSpc>
              <a:buAutoNum type="arabicPeriod" startAt="1"/>
            </a:pPr>
            <a:r>
              <a:rPr lang="en-US" sz="3200">
                <a:solidFill>
                  <a:srgbClr val="000000"/>
                </a:solidFill>
                <a:latin typeface="Hobo"/>
                <a:ea typeface="Hobo"/>
                <a:cs typeface="Hobo"/>
                <a:sym typeface="Hobo"/>
              </a:rPr>
              <a:t>Displaying Users:</a:t>
            </a:r>
          </a:p>
          <a:p>
            <a:pPr algn="ctr" marL="1381790" indent="-460597" lvl="2">
              <a:lnSpc>
                <a:spcPts val="4480"/>
              </a:lnSpc>
              <a:buFont typeface="Arial"/>
              <a:buChar char="⚬"/>
            </a:pPr>
            <a:r>
              <a:rPr lang="en-US" sz="3200">
                <a:solidFill>
                  <a:srgbClr val="000000"/>
                </a:solidFill>
                <a:latin typeface="Hobo"/>
                <a:ea typeface="Hobo"/>
                <a:cs typeface="Hobo"/>
                <a:sym typeface="Hobo"/>
              </a:rPr>
              <a:t>The Admin displays all the users, showing their ID, Name, and Role.</a:t>
            </a:r>
          </a:p>
          <a:p>
            <a:pPr algn="ctr" marL="690895" indent="-345448" lvl="1">
              <a:lnSpc>
                <a:spcPts val="4480"/>
              </a:lnSpc>
              <a:buAutoNum type="arabicPeriod" startAt="1"/>
            </a:pPr>
            <a:r>
              <a:rPr lang="en-US" sz="3200">
                <a:solidFill>
                  <a:srgbClr val="000000"/>
                </a:solidFill>
                <a:latin typeface="Hobo"/>
                <a:ea typeface="Hobo"/>
                <a:cs typeface="Hobo"/>
                <a:sym typeface="Hobo"/>
              </a:rPr>
              <a:t>Customer Actions:</a:t>
            </a:r>
          </a:p>
          <a:p>
            <a:pPr algn="ctr" marL="1381790" indent="-460597" lvl="2">
              <a:lnSpc>
                <a:spcPts val="4480"/>
              </a:lnSpc>
              <a:buFont typeface="Arial"/>
              <a:buChar char="⚬"/>
            </a:pPr>
            <a:r>
              <a:rPr lang="en-US" sz="3200">
                <a:solidFill>
                  <a:srgbClr val="000000"/>
                </a:solidFill>
                <a:latin typeface="Hobo"/>
                <a:ea typeface="Hobo"/>
                <a:cs typeface="Hobo"/>
                <a:sym typeface="Hobo"/>
              </a:rPr>
              <a:t>The Customer views an order with the ID 1001 and provides feedback saying, "Excellent service, will order again!" These actions are simulated with appropriate messages.</a:t>
            </a:r>
          </a:p>
          <a:p>
            <a:pPr algn="ctr">
              <a:lnSpc>
                <a:spcPts val="4480"/>
              </a:lnSpc>
            </a:pPr>
            <a:r>
              <a:rPr lang="en-US" sz="3200">
                <a:solidFill>
                  <a:srgbClr val="000000"/>
                </a:solidFill>
                <a:latin typeface="Hobo"/>
                <a:ea typeface="Hobo"/>
                <a:cs typeface="Hobo"/>
                <a:sym typeface="Hobo"/>
              </a:rPr>
              <a:t>This is a basic simulation of adding users and interacting with the system using the AdminController and CustomerController classes.</a:t>
            </a:r>
          </a:p>
          <a:p>
            <a:pPr algn="ctr">
              <a:lnSpc>
                <a:spcPts val="4480"/>
              </a:lnSpc>
              <a:spcBef>
                <a:spcPct val="0"/>
              </a:spcBef>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678576" y="145804"/>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8" id="8"/>
          <p:cNvSpPr txBox="true"/>
          <p:nvPr/>
        </p:nvSpPr>
        <p:spPr>
          <a:xfrm rot="0">
            <a:off x="2180251" y="-209550"/>
            <a:ext cx="14311848" cy="1914587"/>
          </a:xfrm>
          <a:prstGeom prst="rect">
            <a:avLst/>
          </a:prstGeom>
        </p:spPr>
        <p:txBody>
          <a:bodyPr anchor="t" rtlCol="false" tIns="0" lIns="0" bIns="0" rIns="0">
            <a:spAutoFit/>
          </a:bodyPr>
          <a:lstStyle/>
          <a:p>
            <a:pPr algn="ctr">
              <a:lnSpc>
                <a:spcPts val="15744"/>
              </a:lnSpc>
            </a:pPr>
            <a:r>
              <a:rPr lang="en-US" sz="11245">
                <a:solidFill>
                  <a:srgbClr val="000000"/>
                </a:solidFill>
                <a:latin typeface="Hobo"/>
                <a:ea typeface="Hobo"/>
                <a:cs typeface="Hobo"/>
                <a:sym typeface="Hobo"/>
              </a:rPr>
              <a:t>Links</a:t>
            </a:r>
          </a:p>
        </p:txBody>
      </p:sp>
      <p:sp>
        <p:nvSpPr>
          <p:cNvPr name="TextBox 9" id="9"/>
          <p:cNvSpPr txBox="true"/>
          <p:nvPr/>
        </p:nvSpPr>
        <p:spPr>
          <a:xfrm rot="0">
            <a:off x="1083741" y="3492360"/>
            <a:ext cx="16120519" cy="2676000"/>
          </a:xfrm>
          <a:prstGeom prst="rect">
            <a:avLst/>
          </a:prstGeom>
        </p:spPr>
        <p:txBody>
          <a:bodyPr anchor="t" rtlCol="false" tIns="0" lIns="0" bIns="0" rIns="0">
            <a:spAutoFit/>
          </a:bodyPr>
          <a:lstStyle/>
          <a:p>
            <a:pPr algn="ctr">
              <a:lnSpc>
                <a:spcPts val="5278"/>
              </a:lnSpc>
            </a:pPr>
            <a:r>
              <a:rPr lang="en-US" sz="3770" spc="3" u="sng">
                <a:solidFill>
                  <a:srgbClr val="000000"/>
                </a:solidFill>
                <a:latin typeface="Blogger"/>
                <a:ea typeface="Blogger"/>
                <a:cs typeface="Blogger"/>
                <a:sym typeface="Blogger"/>
              </a:rPr>
              <a:t>https://drive.google.com/file/d/1oGuoalnd_uAe1a6h9XNFadI1dcN_qawc/view?usp=sharing</a:t>
            </a:r>
          </a:p>
          <a:p>
            <a:pPr algn="l">
              <a:lnSpc>
                <a:spcPts val="5278"/>
              </a:lnSpc>
            </a:pPr>
          </a:p>
          <a:p>
            <a:pPr algn="l">
              <a:lnSpc>
                <a:spcPts val="5278"/>
              </a:lnSpc>
            </a:pP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TextBox 3" id="3"/>
          <p:cNvSpPr txBox="true"/>
          <p:nvPr/>
        </p:nvSpPr>
        <p:spPr>
          <a:xfrm rot="0">
            <a:off x="3660041" y="2952694"/>
            <a:ext cx="13599259" cy="5038838"/>
          </a:xfrm>
          <a:prstGeom prst="rect">
            <a:avLst/>
          </a:prstGeom>
        </p:spPr>
        <p:txBody>
          <a:bodyPr anchor="t" rtlCol="false" tIns="0" lIns="0" bIns="0" rIns="0">
            <a:spAutoFit/>
          </a:bodyPr>
          <a:lstStyle/>
          <a:p>
            <a:pPr algn="ctr">
              <a:lnSpc>
                <a:spcPts val="18977"/>
              </a:lnSpc>
            </a:pPr>
            <a:r>
              <a:rPr lang="en-US" sz="21565">
                <a:solidFill>
                  <a:srgbClr val="000000"/>
                </a:solidFill>
                <a:latin typeface="Hobo"/>
                <a:ea typeface="Hobo"/>
                <a:cs typeface="Hobo"/>
                <a:sym typeface="Hobo"/>
              </a:rPr>
              <a:t>THANK YOU</a:t>
            </a:r>
          </a:p>
        </p:txBody>
      </p:sp>
      <p:sp>
        <p:nvSpPr>
          <p:cNvPr name="Freeform 4" id="4"/>
          <p:cNvSpPr/>
          <p:nvPr/>
        </p:nvSpPr>
        <p:spPr>
          <a:xfrm flipH="false" flipV="false" rot="0">
            <a:off x="0" y="3240581"/>
            <a:ext cx="5347751" cy="6051982"/>
          </a:xfrm>
          <a:custGeom>
            <a:avLst/>
            <a:gdLst/>
            <a:ahLst/>
            <a:cxnLst/>
            <a:rect r="r" b="b" t="t" l="l"/>
            <a:pathLst>
              <a:path h="6051982" w="5347751">
                <a:moveTo>
                  <a:pt x="0" y="0"/>
                </a:moveTo>
                <a:lnTo>
                  <a:pt x="5347751" y="0"/>
                </a:lnTo>
                <a:lnTo>
                  <a:pt x="5347751" y="6051982"/>
                </a:lnTo>
                <a:lnTo>
                  <a:pt x="0" y="6051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9144000" y="9292563"/>
            <a:ext cx="9144000" cy="1330036"/>
          </a:xfrm>
          <a:custGeom>
            <a:avLst/>
            <a:gdLst/>
            <a:ahLst/>
            <a:cxnLst/>
            <a:rect r="r" b="b" t="t" l="l"/>
            <a:pathLst>
              <a:path h="1330036" w="9144000">
                <a:moveTo>
                  <a:pt x="0" y="0"/>
                </a:moveTo>
                <a:lnTo>
                  <a:pt x="9144000" y="0"/>
                </a:lnTo>
                <a:lnTo>
                  <a:pt x="91440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0" y="9292563"/>
            <a:ext cx="9144000" cy="1330036"/>
          </a:xfrm>
          <a:custGeom>
            <a:avLst/>
            <a:gdLst/>
            <a:ahLst/>
            <a:cxnLst/>
            <a:rect r="r" b="b" t="t" l="l"/>
            <a:pathLst>
              <a:path h="1330036" w="9144000">
                <a:moveTo>
                  <a:pt x="0" y="0"/>
                </a:moveTo>
                <a:lnTo>
                  <a:pt x="9144000" y="0"/>
                </a:lnTo>
                <a:lnTo>
                  <a:pt x="9144000" y="1330036"/>
                </a:lnTo>
                <a:lnTo>
                  <a:pt x="0" y="133003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2506784"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309753" y="9258300"/>
            <a:ext cx="8197031" cy="1192295"/>
          </a:xfrm>
          <a:custGeom>
            <a:avLst/>
            <a:gdLst/>
            <a:ahLst/>
            <a:cxnLst/>
            <a:rect r="r" b="b" t="t" l="l"/>
            <a:pathLst>
              <a:path h="1192295" w="8197031">
                <a:moveTo>
                  <a:pt x="0" y="0"/>
                </a:moveTo>
                <a:lnTo>
                  <a:pt x="8197031" y="0"/>
                </a:lnTo>
                <a:lnTo>
                  <a:pt x="8197031" y="1192295"/>
                </a:lnTo>
                <a:lnTo>
                  <a:pt x="0" y="119229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48283" y="4820708"/>
            <a:ext cx="4830215" cy="5466292"/>
          </a:xfrm>
          <a:custGeom>
            <a:avLst/>
            <a:gdLst/>
            <a:ahLst/>
            <a:cxnLst/>
            <a:rect r="r" b="b" t="t" l="l"/>
            <a:pathLst>
              <a:path h="5466292" w="4830215">
                <a:moveTo>
                  <a:pt x="0" y="0"/>
                </a:moveTo>
                <a:lnTo>
                  <a:pt x="4830215" y="0"/>
                </a:lnTo>
                <a:lnTo>
                  <a:pt x="4830215" y="5466292"/>
                </a:lnTo>
                <a:lnTo>
                  <a:pt x="0" y="54662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701196" y="1028700"/>
            <a:ext cx="1904103" cy="1817553"/>
          </a:xfrm>
          <a:custGeom>
            <a:avLst/>
            <a:gdLst/>
            <a:ahLst/>
            <a:cxnLst/>
            <a:rect r="r" b="b" t="t" l="l"/>
            <a:pathLst>
              <a:path h="1817553" w="1904103">
                <a:moveTo>
                  <a:pt x="0" y="0"/>
                </a:moveTo>
                <a:lnTo>
                  <a:pt x="1904104" y="0"/>
                </a:lnTo>
                <a:lnTo>
                  <a:pt x="1904104" y="1817553"/>
                </a:lnTo>
                <a:lnTo>
                  <a:pt x="0" y="181755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5547353" y="3749918"/>
            <a:ext cx="8861182" cy="5038278"/>
          </a:xfrm>
          <a:custGeom>
            <a:avLst/>
            <a:gdLst/>
            <a:ahLst/>
            <a:cxnLst/>
            <a:rect r="r" b="b" t="t" l="l"/>
            <a:pathLst>
              <a:path h="5038278" w="8861182">
                <a:moveTo>
                  <a:pt x="0" y="0"/>
                </a:moveTo>
                <a:lnTo>
                  <a:pt x="8861182" y="0"/>
                </a:lnTo>
                <a:lnTo>
                  <a:pt x="8861182" y="5038278"/>
                </a:lnTo>
                <a:lnTo>
                  <a:pt x="0" y="5038278"/>
                </a:lnTo>
                <a:lnTo>
                  <a:pt x="0" y="0"/>
                </a:lnTo>
                <a:close/>
              </a:path>
            </a:pathLst>
          </a:custGeom>
          <a:blipFill>
            <a:blip r:embed="rId9"/>
            <a:stretch>
              <a:fillRect l="0" t="0" r="0" b="0"/>
            </a:stretch>
          </a:blipFill>
        </p:spPr>
      </p:sp>
      <p:sp>
        <p:nvSpPr>
          <p:cNvPr name="TextBox 8" id="8"/>
          <p:cNvSpPr txBox="true"/>
          <p:nvPr/>
        </p:nvSpPr>
        <p:spPr>
          <a:xfrm rot="0">
            <a:off x="6577809" y="1890396"/>
            <a:ext cx="5928975" cy="1389419"/>
          </a:xfrm>
          <a:prstGeom prst="rect">
            <a:avLst/>
          </a:prstGeom>
        </p:spPr>
        <p:txBody>
          <a:bodyPr anchor="t" rtlCol="false" tIns="0" lIns="0" bIns="0" rIns="0">
            <a:spAutoFit/>
          </a:bodyPr>
          <a:lstStyle/>
          <a:p>
            <a:pPr algn="ctr">
              <a:lnSpc>
                <a:spcPts val="10066"/>
              </a:lnSpc>
            </a:pPr>
            <a:r>
              <a:rPr lang="en-US" sz="11062">
                <a:solidFill>
                  <a:srgbClr val="000000"/>
                </a:solidFill>
                <a:latin typeface="Gliker"/>
                <a:ea typeface="Gliker"/>
                <a:cs typeface="Gliker"/>
                <a:sym typeface="Gliker"/>
              </a:rPr>
              <a:t>SIOMS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678576" y="145804"/>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748572" y="5928493"/>
            <a:ext cx="47625" cy="1811937"/>
          </a:xfrm>
          <a:custGeom>
            <a:avLst/>
            <a:gdLst/>
            <a:ahLst/>
            <a:cxnLst/>
            <a:rect r="r" b="b" t="t" l="l"/>
            <a:pathLst>
              <a:path h="1811937" w="47625">
                <a:moveTo>
                  <a:pt x="0" y="0"/>
                </a:moveTo>
                <a:lnTo>
                  <a:pt x="47625" y="0"/>
                </a:lnTo>
                <a:lnTo>
                  <a:pt x="47625" y="1811937"/>
                </a:lnTo>
                <a:lnTo>
                  <a:pt x="0" y="1811937"/>
                </a:lnTo>
                <a:lnTo>
                  <a:pt x="0" y="0"/>
                </a:lnTo>
                <a:close/>
              </a:path>
            </a:pathLst>
          </a:custGeom>
          <a:blipFill>
            <a:blip r:embed="rId11"/>
            <a:stretch>
              <a:fillRect l="-3704592" t="0" r="0" b="0"/>
            </a:stretch>
          </a:blipFill>
        </p:spPr>
      </p:sp>
      <p:sp>
        <p:nvSpPr>
          <p:cNvPr name="TextBox 9" id="9"/>
          <p:cNvSpPr txBox="true"/>
          <p:nvPr/>
        </p:nvSpPr>
        <p:spPr>
          <a:xfrm rot="0">
            <a:off x="2180251" y="-209550"/>
            <a:ext cx="14311848" cy="1914587"/>
          </a:xfrm>
          <a:prstGeom prst="rect">
            <a:avLst/>
          </a:prstGeom>
        </p:spPr>
        <p:txBody>
          <a:bodyPr anchor="t" rtlCol="false" tIns="0" lIns="0" bIns="0" rIns="0">
            <a:spAutoFit/>
          </a:bodyPr>
          <a:lstStyle/>
          <a:p>
            <a:pPr algn="ctr">
              <a:lnSpc>
                <a:spcPts val="15744"/>
              </a:lnSpc>
            </a:pPr>
            <a:r>
              <a:rPr lang="en-US" sz="11245">
                <a:solidFill>
                  <a:srgbClr val="000000"/>
                </a:solidFill>
                <a:latin typeface="Hobo"/>
                <a:ea typeface="Hobo"/>
                <a:cs typeface="Hobo"/>
                <a:sym typeface="Hobo"/>
              </a:rPr>
              <a:t>SIOMS</a:t>
            </a:r>
          </a:p>
        </p:txBody>
      </p:sp>
      <p:sp>
        <p:nvSpPr>
          <p:cNvPr name="TextBox 10" id="10"/>
          <p:cNvSpPr txBox="true"/>
          <p:nvPr/>
        </p:nvSpPr>
        <p:spPr>
          <a:xfrm rot="0">
            <a:off x="2609175" y="2436750"/>
            <a:ext cx="14854025" cy="6216360"/>
          </a:xfrm>
          <a:prstGeom prst="rect">
            <a:avLst/>
          </a:prstGeom>
        </p:spPr>
        <p:txBody>
          <a:bodyPr anchor="t" rtlCol="false" tIns="0" lIns="0" bIns="0" rIns="0">
            <a:spAutoFit/>
          </a:bodyPr>
          <a:lstStyle/>
          <a:p>
            <a:pPr algn="l" marL="758118" indent="-379059" lvl="1">
              <a:lnSpc>
                <a:spcPts val="4916"/>
              </a:lnSpc>
              <a:buFont typeface="Arial"/>
              <a:buChar char="•"/>
            </a:pPr>
            <a:r>
              <a:rPr lang="en-US" sz="3511" spc="3">
                <a:solidFill>
                  <a:srgbClr val="000000"/>
                </a:solidFill>
                <a:latin typeface="Blogger"/>
                <a:ea typeface="Blogger"/>
                <a:cs typeface="Blogger"/>
                <a:sym typeface="Blogger"/>
              </a:rPr>
              <a:t>The Smart Inventory and Order Management System (SIOMS) efficiently manages inventory, orders, and reporting processes.</a:t>
            </a:r>
          </a:p>
          <a:p>
            <a:pPr algn="l" marL="758118" indent="-379059" lvl="1">
              <a:lnSpc>
                <a:spcPts val="4916"/>
              </a:lnSpc>
              <a:buFont typeface="Arial"/>
              <a:buChar char="•"/>
            </a:pPr>
            <a:r>
              <a:rPr lang="en-US" sz="3511" spc="3">
                <a:solidFill>
                  <a:srgbClr val="000000"/>
                </a:solidFill>
                <a:latin typeface="Blogger"/>
                <a:ea typeface="Blogger"/>
                <a:cs typeface="Blogger"/>
                <a:sym typeface="Blogger"/>
              </a:rPr>
              <a:t> It tracks stock levels, notifies suppliers for restocking, and updates inventory in real time. </a:t>
            </a:r>
          </a:p>
          <a:p>
            <a:pPr algn="l" marL="758118" indent="-379059" lvl="1">
              <a:lnSpc>
                <a:spcPts val="4916"/>
              </a:lnSpc>
              <a:buFont typeface="Arial"/>
              <a:buChar char="•"/>
            </a:pPr>
            <a:r>
              <a:rPr lang="en-US" b="true" sz="3511" spc="3">
                <a:solidFill>
                  <a:srgbClr val="000000"/>
                </a:solidFill>
                <a:latin typeface="Blogger Bold"/>
                <a:ea typeface="Blogger Bold"/>
                <a:cs typeface="Blogger Bold"/>
                <a:sym typeface="Blogger Bold"/>
              </a:rPr>
              <a:t>Customers</a:t>
            </a:r>
            <a:r>
              <a:rPr lang="en-US" sz="3511" spc="3">
                <a:solidFill>
                  <a:srgbClr val="000000"/>
                </a:solidFill>
                <a:latin typeface="Blogger"/>
                <a:ea typeface="Blogger"/>
                <a:cs typeface="Blogger"/>
                <a:sym typeface="Blogger"/>
              </a:rPr>
              <a:t> can search for products, place orders, and track their order statuses. </a:t>
            </a:r>
          </a:p>
          <a:p>
            <a:pPr algn="l" marL="758118" indent="-379059" lvl="1">
              <a:lnSpc>
                <a:spcPts val="4916"/>
              </a:lnSpc>
              <a:buFont typeface="Arial"/>
              <a:buChar char="•"/>
            </a:pPr>
            <a:r>
              <a:rPr lang="en-US" b="true" sz="3511" spc="3">
                <a:solidFill>
                  <a:srgbClr val="000000"/>
                </a:solidFill>
                <a:latin typeface="Blogger Bold"/>
                <a:ea typeface="Blogger Bold"/>
                <a:cs typeface="Blogger Bold"/>
                <a:sym typeface="Blogger Bold"/>
              </a:rPr>
              <a:t>Admins</a:t>
            </a:r>
            <a:r>
              <a:rPr lang="en-US" sz="3511" spc="3">
                <a:solidFill>
                  <a:srgbClr val="000000"/>
                </a:solidFill>
                <a:latin typeface="Blogger"/>
                <a:ea typeface="Blogger"/>
                <a:cs typeface="Blogger"/>
                <a:sym typeface="Blogger"/>
              </a:rPr>
              <a:t> oversee the system, manage users, and generate reports on inventory and sales trends. </a:t>
            </a:r>
          </a:p>
          <a:p>
            <a:pPr algn="l" marL="758118" indent="-379059" lvl="1">
              <a:lnSpc>
                <a:spcPts val="4916"/>
              </a:lnSpc>
              <a:buFont typeface="Arial"/>
              <a:buChar char="•"/>
            </a:pPr>
            <a:r>
              <a:rPr lang="en-US" b="true" sz="3511" spc="5">
                <a:solidFill>
                  <a:srgbClr val="000000"/>
                </a:solidFill>
                <a:latin typeface="Blogger Bold"/>
                <a:ea typeface="Blogger Bold"/>
                <a:cs typeface="Blogger Bold"/>
                <a:sym typeface="Blogger Bold"/>
              </a:rPr>
              <a:t>Suppliers</a:t>
            </a:r>
            <a:r>
              <a:rPr lang="en-US" sz="3511" spc="5">
                <a:solidFill>
                  <a:srgbClr val="000000"/>
                </a:solidFill>
                <a:latin typeface="Blogger"/>
                <a:ea typeface="Blogger"/>
                <a:cs typeface="Blogger"/>
                <a:sym typeface="Blogger"/>
              </a:rPr>
              <a:t> handle product listings, restock items, and maintain accurate inventory records.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5678576" y="145804"/>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p:nvPr/>
        </p:nvGrpSpPr>
        <p:grpSpPr>
          <a:xfrm rot="0">
            <a:off x="13521615" y="4695150"/>
            <a:ext cx="2778309" cy="2778309"/>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64091" y="0"/>
                  </a:moveTo>
                  <a:lnTo>
                    <a:pt x="748709" y="0"/>
                  </a:lnTo>
                  <a:cubicBezTo>
                    <a:pt x="784106" y="0"/>
                    <a:pt x="812800" y="28694"/>
                    <a:pt x="812800" y="64091"/>
                  </a:cubicBezTo>
                  <a:lnTo>
                    <a:pt x="812800" y="748709"/>
                  </a:lnTo>
                  <a:cubicBezTo>
                    <a:pt x="812800" y="784106"/>
                    <a:pt x="784106" y="812800"/>
                    <a:pt x="748709" y="812800"/>
                  </a:cubicBezTo>
                  <a:lnTo>
                    <a:pt x="64091" y="812800"/>
                  </a:lnTo>
                  <a:cubicBezTo>
                    <a:pt x="28694" y="812800"/>
                    <a:pt x="0" y="784106"/>
                    <a:pt x="0" y="748709"/>
                  </a:cubicBezTo>
                  <a:lnTo>
                    <a:pt x="0" y="64091"/>
                  </a:lnTo>
                  <a:cubicBezTo>
                    <a:pt x="0" y="28694"/>
                    <a:pt x="28694" y="0"/>
                    <a:pt x="64091" y="0"/>
                  </a:cubicBezTo>
                  <a:close/>
                </a:path>
              </a:pathLst>
            </a:custGeom>
            <a:blipFill>
              <a:blip r:embed="rId11"/>
              <a:stretch>
                <a:fillRect l="-74" t="-4773" r="-4699" b="0"/>
              </a:stretch>
            </a:blipFill>
          </p:spPr>
        </p:sp>
      </p:grpSp>
      <p:sp>
        <p:nvSpPr>
          <p:cNvPr name="Freeform 10" id="10"/>
          <p:cNvSpPr/>
          <p:nvPr/>
        </p:nvSpPr>
        <p:spPr>
          <a:xfrm flipH="false" flipV="false" rot="0">
            <a:off x="13531024" y="2644083"/>
            <a:ext cx="2231037" cy="2231037"/>
          </a:xfrm>
          <a:custGeom>
            <a:avLst/>
            <a:gdLst/>
            <a:ahLst/>
            <a:cxnLst/>
            <a:rect r="r" b="b" t="t" l="l"/>
            <a:pathLst>
              <a:path h="2231037" w="2231037">
                <a:moveTo>
                  <a:pt x="0" y="0"/>
                </a:moveTo>
                <a:lnTo>
                  <a:pt x="2231037" y="0"/>
                </a:lnTo>
                <a:lnTo>
                  <a:pt x="2231037" y="2231037"/>
                </a:lnTo>
                <a:lnTo>
                  <a:pt x="0" y="2231037"/>
                </a:lnTo>
                <a:lnTo>
                  <a:pt x="0" y="0"/>
                </a:lnTo>
                <a:close/>
              </a:path>
            </a:pathLst>
          </a:custGeom>
          <a:blipFill>
            <a:blip r:embed="rId12"/>
            <a:stretch>
              <a:fillRect l="0" t="0" r="0" b="0"/>
            </a:stretch>
          </a:blipFill>
        </p:spPr>
      </p:sp>
      <p:sp>
        <p:nvSpPr>
          <p:cNvPr name="Freeform 11" id="11"/>
          <p:cNvSpPr/>
          <p:nvPr/>
        </p:nvSpPr>
        <p:spPr>
          <a:xfrm flipH="false" flipV="false" rot="0">
            <a:off x="13748572" y="5928493"/>
            <a:ext cx="47625" cy="1811937"/>
          </a:xfrm>
          <a:custGeom>
            <a:avLst/>
            <a:gdLst/>
            <a:ahLst/>
            <a:cxnLst/>
            <a:rect r="r" b="b" t="t" l="l"/>
            <a:pathLst>
              <a:path h="1811937" w="47625">
                <a:moveTo>
                  <a:pt x="0" y="0"/>
                </a:moveTo>
                <a:lnTo>
                  <a:pt x="47625" y="0"/>
                </a:lnTo>
                <a:lnTo>
                  <a:pt x="47625" y="1811937"/>
                </a:lnTo>
                <a:lnTo>
                  <a:pt x="0" y="1811937"/>
                </a:lnTo>
                <a:lnTo>
                  <a:pt x="0" y="0"/>
                </a:lnTo>
                <a:close/>
              </a:path>
            </a:pathLst>
          </a:custGeom>
          <a:blipFill>
            <a:blip r:embed="rId12"/>
            <a:stretch>
              <a:fillRect l="-3704592" t="0" r="0" b="0"/>
            </a:stretch>
          </a:blipFill>
        </p:spPr>
      </p:sp>
      <p:sp>
        <p:nvSpPr>
          <p:cNvPr name="Freeform 12" id="12"/>
          <p:cNvSpPr/>
          <p:nvPr/>
        </p:nvSpPr>
        <p:spPr>
          <a:xfrm flipH="false" flipV="false" rot="0">
            <a:off x="11299987" y="5509393"/>
            <a:ext cx="2231037" cy="2231037"/>
          </a:xfrm>
          <a:custGeom>
            <a:avLst/>
            <a:gdLst/>
            <a:ahLst/>
            <a:cxnLst/>
            <a:rect r="r" b="b" t="t" l="l"/>
            <a:pathLst>
              <a:path h="2231037" w="2231037">
                <a:moveTo>
                  <a:pt x="0" y="0"/>
                </a:moveTo>
                <a:lnTo>
                  <a:pt x="2231037" y="0"/>
                </a:lnTo>
                <a:lnTo>
                  <a:pt x="2231037" y="2231037"/>
                </a:lnTo>
                <a:lnTo>
                  <a:pt x="0" y="2231037"/>
                </a:lnTo>
                <a:lnTo>
                  <a:pt x="0" y="0"/>
                </a:lnTo>
                <a:close/>
              </a:path>
            </a:pathLst>
          </a:custGeom>
          <a:blipFill>
            <a:blip r:embed="rId12"/>
            <a:stretch>
              <a:fillRect l="0" t="0" r="0" b="0"/>
            </a:stretch>
          </a:blipFill>
        </p:spPr>
      </p:sp>
      <p:sp>
        <p:nvSpPr>
          <p:cNvPr name="Freeform 13" id="13"/>
          <p:cNvSpPr/>
          <p:nvPr/>
        </p:nvSpPr>
        <p:spPr>
          <a:xfrm flipH="false" flipV="false" rot="0">
            <a:off x="11299987" y="2644083"/>
            <a:ext cx="2551923" cy="2551923"/>
          </a:xfrm>
          <a:custGeom>
            <a:avLst/>
            <a:gdLst/>
            <a:ahLst/>
            <a:cxnLst/>
            <a:rect r="r" b="b" t="t" l="l"/>
            <a:pathLst>
              <a:path h="2551923" w="2551923">
                <a:moveTo>
                  <a:pt x="0" y="0"/>
                </a:moveTo>
                <a:lnTo>
                  <a:pt x="2551923" y="0"/>
                </a:lnTo>
                <a:lnTo>
                  <a:pt x="2551923" y="2551923"/>
                </a:lnTo>
                <a:lnTo>
                  <a:pt x="0" y="2551923"/>
                </a:lnTo>
                <a:lnTo>
                  <a:pt x="0" y="0"/>
                </a:lnTo>
                <a:close/>
              </a:path>
            </a:pathLst>
          </a:custGeom>
          <a:blipFill>
            <a:blip r:embed="rId13"/>
            <a:stretch>
              <a:fillRect l="0" t="0" r="0" b="0"/>
            </a:stretch>
          </a:blipFill>
        </p:spPr>
      </p:sp>
      <p:sp>
        <p:nvSpPr>
          <p:cNvPr name="TextBox 14" id="14"/>
          <p:cNvSpPr txBox="true"/>
          <p:nvPr/>
        </p:nvSpPr>
        <p:spPr>
          <a:xfrm rot="0">
            <a:off x="1988076" y="-73767"/>
            <a:ext cx="14311848" cy="1914689"/>
          </a:xfrm>
          <a:prstGeom prst="rect">
            <a:avLst/>
          </a:prstGeom>
        </p:spPr>
        <p:txBody>
          <a:bodyPr anchor="t" rtlCol="false" tIns="0" lIns="0" bIns="0" rIns="0">
            <a:spAutoFit/>
          </a:bodyPr>
          <a:lstStyle/>
          <a:p>
            <a:pPr algn="ctr">
              <a:lnSpc>
                <a:spcPts val="15744"/>
              </a:lnSpc>
            </a:pPr>
            <a:r>
              <a:rPr lang="en-US" sz="11245">
                <a:solidFill>
                  <a:srgbClr val="000000"/>
                </a:solidFill>
                <a:latin typeface="Hobo"/>
                <a:ea typeface="Hobo"/>
                <a:cs typeface="Hobo"/>
                <a:sym typeface="Hobo"/>
              </a:rPr>
              <a:t>Diagrams</a:t>
            </a:r>
          </a:p>
        </p:txBody>
      </p:sp>
      <p:sp>
        <p:nvSpPr>
          <p:cNvPr name="TextBox 15" id="15"/>
          <p:cNvSpPr txBox="true"/>
          <p:nvPr/>
        </p:nvSpPr>
        <p:spPr>
          <a:xfrm rot="0">
            <a:off x="2618626" y="2325021"/>
            <a:ext cx="8147961" cy="6762560"/>
          </a:xfrm>
          <a:prstGeom prst="rect">
            <a:avLst/>
          </a:prstGeom>
        </p:spPr>
        <p:txBody>
          <a:bodyPr anchor="t" rtlCol="false" tIns="0" lIns="0" bIns="0" rIns="0">
            <a:spAutoFit/>
          </a:bodyPr>
          <a:lstStyle/>
          <a:p>
            <a:pPr algn="l" marL="969921" indent="-484961" lvl="1">
              <a:lnSpc>
                <a:spcPts val="6738"/>
              </a:lnSpc>
              <a:buFont typeface="Arial"/>
              <a:buChar char="•"/>
            </a:pPr>
            <a:r>
              <a:rPr lang="en-US" sz="4492" spc="6" u="sng">
                <a:solidFill>
                  <a:srgbClr val="000000"/>
                </a:solidFill>
                <a:latin typeface="Blogger"/>
                <a:ea typeface="Blogger"/>
                <a:cs typeface="Blogger"/>
                <a:sym typeface="Blogger"/>
                <a:hlinkClick r:id="rId14" tooltip="https://drive.google.com/file/d/1oGuoalnd_uAe1a6h9XNFadI1dcN_qawc/view?usp=sharing"/>
              </a:rPr>
              <a:t>Domain Model</a:t>
            </a:r>
          </a:p>
          <a:p>
            <a:pPr algn="l" marL="969921" indent="-484961" lvl="1">
              <a:lnSpc>
                <a:spcPts val="6738"/>
              </a:lnSpc>
              <a:buFont typeface="Arial"/>
              <a:buChar char="•"/>
            </a:pPr>
            <a:r>
              <a:rPr lang="en-US" sz="4492" spc="6" u="sng">
                <a:solidFill>
                  <a:srgbClr val="000000"/>
                </a:solidFill>
                <a:latin typeface="Blogger"/>
                <a:ea typeface="Blogger"/>
                <a:cs typeface="Blogger"/>
                <a:sym typeface="Blogger"/>
                <a:hlinkClick r:id="rId15" tooltip="https://drive.google.com/file/d/1oGuoalnd_uAe1a6h9XNFadI1dcN_qawc/view?usp=sharing"/>
              </a:rPr>
              <a:t>Use Case Diagram</a:t>
            </a:r>
          </a:p>
          <a:p>
            <a:pPr algn="l" marL="969921" indent="-484961" lvl="1">
              <a:lnSpc>
                <a:spcPts val="6738"/>
              </a:lnSpc>
              <a:buFont typeface="Arial"/>
              <a:buChar char="•"/>
            </a:pPr>
            <a:r>
              <a:rPr lang="en-US" sz="4492" spc="6" u="sng">
                <a:solidFill>
                  <a:srgbClr val="000000"/>
                </a:solidFill>
                <a:latin typeface="Blogger"/>
                <a:ea typeface="Blogger"/>
                <a:cs typeface="Blogger"/>
                <a:sym typeface="Blogger"/>
                <a:hlinkClick r:id="rId16" tooltip="https://drive.google.com/file/d/1oGuoalnd_uAe1a6h9XNFadI1dcN_qawc/view?usp=sharing"/>
              </a:rPr>
              <a:t>Sequence Diagram</a:t>
            </a:r>
          </a:p>
          <a:p>
            <a:pPr algn="l" marL="969921" indent="-484961" lvl="1">
              <a:lnSpc>
                <a:spcPts val="6738"/>
              </a:lnSpc>
              <a:buFont typeface="Arial"/>
              <a:buChar char="•"/>
            </a:pPr>
            <a:r>
              <a:rPr lang="en-US" sz="4492" spc="4" u="sng">
                <a:solidFill>
                  <a:srgbClr val="000000"/>
                </a:solidFill>
                <a:latin typeface="Blogger"/>
                <a:ea typeface="Blogger"/>
                <a:cs typeface="Blogger"/>
                <a:sym typeface="Blogger"/>
                <a:hlinkClick r:id="rId17" tooltip="https://drive.google.com/file/d/1oGuoalnd_uAe1a6h9XNFadI1dcN_qawc/view?usp=sharing"/>
              </a:rPr>
              <a:t>Activity Diagram</a:t>
            </a:r>
          </a:p>
          <a:p>
            <a:pPr algn="l" marL="969921" indent="-484961" lvl="1">
              <a:lnSpc>
                <a:spcPts val="6738"/>
              </a:lnSpc>
              <a:buFont typeface="Arial"/>
              <a:buChar char="•"/>
            </a:pPr>
            <a:r>
              <a:rPr lang="en-US" sz="4492" spc="6" u="sng">
                <a:solidFill>
                  <a:srgbClr val="000000"/>
                </a:solidFill>
                <a:latin typeface="Blogger"/>
                <a:ea typeface="Blogger"/>
                <a:cs typeface="Blogger"/>
                <a:sym typeface="Blogger"/>
                <a:hlinkClick r:id="rId18" tooltip="https://drive.google.com/file/d/1oGuoalnd_uAe1a6h9XNFadI1dcN_qawc/view?usp=sharing"/>
              </a:rPr>
              <a:t>Class Diagram</a:t>
            </a:r>
          </a:p>
          <a:p>
            <a:pPr algn="l" marL="969921" indent="-484961" lvl="1">
              <a:lnSpc>
                <a:spcPts val="6738"/>
              </a:lnSpc>
              <a:buFont typeface="Arial"/>
              <a:buChar char="•"/>
            </a:pPr>
            <a:r>
              <a:rPr lang="en-US" sz="4492" spc="4" u="sng">
                <a:solidFill>
                  <a:srgbClr val="000000"/>
                </a:solidFill>
                <a:latin typeface="Blogger"/>
                <a:ea typeface="Blogger"/>
                <a:cs typeface="Blogger"/>
                <a:sym typeface="Blogger"/>
                <a:hlinkClick r:id="rId19" tooltip="https://drive.google.com/file/d/1oGuoalnd_uAe1a6h9XNFadI1dcN_qawc/view?usp=sharing"/>
              </a:rPr>
              <a:t>State Diagram</a:t>
            </a:r>
          </a:p>
          <a:p>
            <a:pPr algn="l" marL="969921" indent="-484961" lvl="1">
              <a:lnSpc>
                <a:spcPts val="6738"/>
              </a:lnSpc>
              <a:buFont typeface="Arial"/>
              <a:buChar char="•"/>
            </a:pPr>
            <a:r>
              <a:rPr lang="en-US" sz="4492" spc="6" u="sng">
                <a:solidFill>
                  <a:srgbClr val="000000"/>
                </a:solidFill>
                <a:latin typeface="Blogger"/>
                <a:ea typeface="Blogger"/>
                <a:cs typeface="Blogger"/>
                <a:sym typeface="Blogger"/>
                <a:hlinkClick r:id="rId20" tooltip="https://drive.google.com/file/d/1oGuoalnd_uAe1a6h9XNFadI1dcN_qawc/view?usp=sharing"/>
              </a:rPr>
              <a:t>MVC &amp; GRASP</a:t>
            </a:r>
          </a:p>
          <a:p>
            <a:pPr algn="l">
              <a:lnSpc>
                <a:spcPts val="6289"/>
              </a:lnSpc>
            </a:pPr>
          </a:p>
        </p:txBody>
      </p:sp>
      <p:sp>
        <p:nvSpPr>
          <p:cNvPr name="TextBox 16" id="16"/>
          <p:cNvSpPr txBox="true"/>
          <p:nvPr/>
        </p:nvSpPr>
        <p:spPr>
          <a:xfrm rot="0">
            <a:off x="2743945" y="8478377"/>
            <a:ext cx="10369589" cy="325753"/>
          </a:xfrm>
          <a:prstGeom prst="rect">
            <a:avLst/>
          </a:prstGeom>
        </p:spPr>
        <p:txBody>
          <a:bodyPr anchor="t" rtlCol="false" tIns="0" lIns="0" bIns="0" rIns="0">
            <a:spAutoFit/>
          </a:bodyPr>
          <a:lstStyle/>
          <a:p>
            <a:pPr algn="l">
              <a:lnSpc>
                <a:spcPts val="2520"/>
              </a:lnSpc>
            </a:pPr>
            <a:r>
              <a:rPr lang="en-US" b="true" sz="1800" u="sng">
                <a:solidFill>
                  <a:srgbClr val="004AAD"/>
                </a:solidFill>
                <a:latin typeface="Arimo Bold"/>
                <a:ea typeface="Arimo Bold"/>
                <a:cs typeface="Arimo Bold"/>
                <a:sym typeface="Arimo Bold"/>
                <a:hlinkClick r:id="rId21" tooltip="https://drive.google.com/file/d/1oGuoalnd_uAe1a6h9XNFadI1dcN_qawc/view?usp=sharing"/>
              </a:rPr>
              <a:t>https://drive.google.com/file/d/1oGuoalnd_uAe1a6h9XNFadI1dcN_qawc/view?usp=sharing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048656" y="2962139"/>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2261371" y="5512924"/>
            <a:ext cx="47625" cy="1811937"/>
          </a:xfrm>
          <a:custGeom>
            <a:avLst/>
            <a:gdLst/>
            <a:ahLst/>
            <a:cxnLst/>
            <a:rect r="r" b="b" t="t" l="l"/>
            <a:pathLst>
              <a:path h="1811937" w="47625">
                <a:moveTo>
                  <a:pt x="0" y="0"/>
                </a:moveTo>
                <a:lnTo>
                  <a:pt x="47625" y="0"/>
                </a:lnTo>
                <a:lnTo>
                  <a:pt x="47625" y="1811937"/>
                </a:lnTo>
                <a:lnTo>
                  <a:pt x="0" y="1811937"/>
                </a:lnTo>
                <a:lnTo>
                  <a:pt x="0" y="0"/>
                </a:lnTo>
                <a:close/>
              </a:path>
            </a:pathLst>
          </a:custGeom>
          <a:blipFill>
            <a:blip r:embed="rId11"/>
            <a:stretch>
              <a:fillRect l="-3704592" t="0" r="0" b="0"/>
            </a:stretch>
          </a:blipFill>
        </p:spPr>
      </p:sp>
      <p:sp>
        <p:nvSpPr>
          <p:cNvPr name="Freeform 9" id="9"/>
          <p:cNvSpPr/>
          <p:nvPr/>
        </p:nvSpPr>
        <p:spPr>
          <a:xfrm flipH="false" flipV="false" rot="0">
            <a:off x="3152014" y="0"/>
            <a:ext cx="5192219" cy="9292563"/>
          </a:xfrm>
          <a:custGeom>
            <a:avLst/>
            <a:gdLst/>
            <a:ahLst/>
            <a:cxnLst/>
            <a:rect r="r" b="b" t="t" l="l"/>
            <a:pathLst>
              <a:path h="9292563" w="5192219">
                <a:moveTo>
                  <a:pt x="0" y="0"/>
                </a:moveTo>
                <a:lnTo>
                  <a:pt x="5192219" y="0"/>
                </a:lnTo>
                <a:lnTo>
                  <a:pt x="5192219" y="9292563"/>
                </a:lnTo>
                <a:lnTo>
                  <a:pt x="0" y="9292563"/>
                </a:lnTo>
                <a:lnTo>
                  <a:pt x="0" y="0"/>
                </a:lnTo>
                <a:close/>
              </a:path>
            </a:pathLst>
          </a:custGeom>
          <a:blipFill>
            <a:blip r:embed="rId12"/>
            <a:stretch>
              <a:fillRect l="0" t="0" r="0" b="0"/>
            </a:stretch>
          </a:blipFill>
        </p:spPr>
      </p:sp>
      <p:sp>
        <p:nvSpPr>
          <p:cNvPr name="TextBox 10" id="10"/>
          <p:cNvSpPr txBox="true"/>
          <p:nvPr/>
        </p:nvSpPr>
        <p:spPr>
          <a:xfrm rot="0">
            <a:off x="8450394" y="3238448"/>
            <a:ext cx="8350404" cy="1118634"/>
          </a:xfrm>
          <a:prstGeom prst="rect">
            <a:avLst/>
          </a:prstGeom>
        </p:spPr>
        <p:txBody>
          <a:bodyPr anchor="t" rtlCol="false" tIns="0" lIns="0" bIns="0" rIns="0">
            <a:spAutoFit/>
          </a:bodyPr>
          <a:lstStyle/>
          <a:p>
            <a:pPr algn="ctr">
              <a:lnSpc>
                <a:spcPts val="9186"/>
              </a:lnSpc>
            </a:pPr>
            <a:r>
              <a:rPr lang="en-US" sz="6561">
                <a:solidFill>
                  <a:srgbClr val="000000"/>
                </a:solidFill>
                <a:latin typeface="Hobo"/>
                <a:ea typeface="Hobo"/>
                <a:cs typeface="Hobo"/>
                <a:sym typeface="Hobo"/>
              </a:rPr>
              <a:t>Use Case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223039" y="3913156"/>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229350" y="6463941"/>
            <a:ext cx="47625" cy="1811937"/>
          </a:xfrm>
          <a:custGeom>
            <a:avLst/>
            <a:gdLst/>
            <a:ahLst/>
            <a:cxnLst/>
            <a:rect r="r" b="b" t="t" l="l"/>
            <a:pathLst>
              <a:path h="1811937" w="47625">
                <a:moveTo>
                  <a:pt x="0" y="0"/>
                </a:moveTo>
                <a:lnTo>
                  <a:pt x="47625" y="0"/>
                </a:lnTo>
                <a:lnTo>
                  <a:pt x="47625" y="1811937"/>
                </a:lnTo>
                <a:lnTo>
                  <a:pt x="0" y="1811937"/>
                </a:lnTo>
                <a:lnTo>
                  <a:pt x="0" y="0"/>
                </a:lnTo>
                <a:close/>
              </a:path>
            </a:pathLst>
          </a:custGeom>
          <a:blipFill>
            <a:blip r:embed="rId11"/>
            <a:stretch>
              <a:fillRect l="-3704592" t="0" r="0" b="0"/>
            </a:stretch>
          </a:blipFill>
        </p:spPr>
      </p:sp>
      <p:sp>
        <p:nvSpPr>
          <p:cNvPr name="Freeform 9" id="9"/>
          <p:cNvSpPr/>
          <p:nvPr/>
        </p:nvSpPr>
        <p:spPr>
          <a:xfrm flipH="false" flipV="false" rot="0">
            <a:off x="2180251" y="272997"/>
            <a:ext cx="5112459" cy="8814584"/>
          </a:xfrm>
          <a:custGeom>
            <a:avLst/>
            <a:gdLst/>
            <a:ahLst/>
            <a:cxnLst/>
            <a:rect r="r" b="b" t="t" l="l"/>
            <a:pathLst>
              <a:path h="8814584" w="5112459">
                <a:moveTo>
                  <a:pt x="0" y="0"/>
                </a:moveTo>
                <a:lnTo>
                  <a:pt x="5112459" y="0"/>
                </a:lnTo>
                <a:lnTo>
                  <a:pt x="5112459" y="8814584"/>
                </a:lnTo>
                <a:lnTo>
                  <a:pt x="0" y="8814584"/>
                </a:lnTo>
                <a:lnTo>
                  <a:pt x="0" y="0"/>
                </a:lnTo>
                <a:close/>
              </a:path>
            </a:pathLst>
          </a:custGeom>
          <a:blipFill>
            <a:blip r:embed="rId12"/>
            <a:stretch>
              <a:fillRect l="0" t="0" r="0" b="0"/>
            </a:stretch>
          </a:blipFill>
        </p:spPr>
      </p:sp>
      <p:sp>
        <p:nvSpPr>
          <p:cNvPr name="TextBox 10" id="10"/>
          <p:cNvSpPr txBox="true"/>
          <p:nvPr/>
        </p:nvSpPr>
        <p:spPr>
          <a:xfrm rot="0">
            <a:off x="8624778" y="4189465"/>
            <a:ext cx="8350404" cy="1118634"/>
          </a:xfrm>
          <a:prstGeom prst="rect">
            <a:avLst/>
          </a:prstGeom>
        </p:spPr>
        <p:txBody>
          <a:bodyPr anchor="t" rtlCol="false" tIns="0" lIns="0" bIns="0" rIns="0">
            <a:spAutoFit/>
          </a:bodyPr>
          <a:lstStyle/>
          <a:p>
            <a:pPr algn="ctr">
              <a:lnSpc>
                <a:spcPts val="9186"/>
              </a:lnSpc>
            </a:pPr>
            <a:r>
              <a:rPr lang="en-US" sz="6561">
                <a:solidFill>
                  <a:srgbClr val="000000"/>
                </a:solidFill>
                <a:latin typeface="Hobo"/>
                <a:ea typeface="Hobo"/>
                <a:cs typeface="Hobo"/>
                <a:sym typeface="Hobo"/>
              </a:rPr>
              <a:t>Sequence Diagram</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9933463" y="3961723"/>
            <a:ext cx="7315200" cy="1765792"/>
          </a:xfrm>
          <a:custGeom>
            <a:avLst/>
            <a:gdLst/>
            <a:ahLst/>
            <a:cxnLst/>
            <a:rect r="r" b="b" t="t" l="l"/>
            <a:pathLst>
              <a:path h="1765792" w="7315200">
                <a:moveTo>
                  <a:pt x="0" y="0"/>
                </a:moveTo>
                <a:lnTo>
                  <a:pt x="7315200" y="0"/>
                </a:lnTo>
                <a:lnTo>
                  <a:pt x="7315200" y="1765792"/>
                </a:lnTo>
                <a:lnTo>
                  <a:pt x="0" y="1765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6299924" y="272997"/>
            <a:ext cx="2848483" cy="3504844"/>
          </a:xfrm>
          <a:custGeom>
            <a:avLst/>
            <a:gdLst/>
            <a:ahLst/>
            <a:cxnLst/>
            <a:rect r="r" b="b" t="t" l="l"/>
            <a:pathLst>
              <a:path h="3504844" w="2848483">
                <a:moveTo>
                  <a:pt x="0" y="0"/>
                </a:moveTo>
                <a:lnTo>
                  <a:pt x="2848483" y="0"/>
                </a:lnTo>
                <a:lnTo>
                  <a:pt x="2848483" y="3504845"/>
                </a:lnTo>
                <a:lnTo>
                  <a:pt x="0" y="35048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0" y="7853900"/>
            <a:ext cx="2180251" cy="2467363"/>
          </a:xfrm>
          <a:custGeom>
            <a:avLst/>
            <a:gdLst/>
            <a:ahLst/>
            <a:cxnLst/>
            <a:rect r="r" b="b" t="t" l="l"/>
            <a:pathLst>
              <a:path h="2467363" w="2180251">
                <a:moveTo>
                  <a:pt x="0" y="0"/>
                </a:moveTo>
                <a:lnTo>
                  <a:pt x="2180251" y="0"/>
                </a:lnTo>
                <a:lnTo>
                  <a:pt x="2180251" y="2467363"/>
                </a:lnTo>
                <a:lnTo>
                  <a:pt x="0" y="24673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234126" y="9292563"/>
            <a:ext cx="8053874" cy="1171473"/>
          </a:xfrm>
          <a:custGeom>
            <a:avLst/>
            <a:gdLst/>
            <a:ahLst/>
            <a:cxnLst/>
            <a:rect r="r" b="b" t="t" l="l"/>
            <a:pathLst>
              <a:path h="1171473" w="8053874">
                <a:moveTo>
                  <a:pt x="0" y="0"/>
                </a:moveTo>
                <a:lnTo>
                  <a:pt x="8053874" y="0"/>
                </a:lnTo>
                <a:lnTo>
                  <a:pt x="8053874"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2180251" y="9292563"/>
            <a:ext cx="8053874" cy="1171473"/>
          </a:xfrm>
          <a:custGeom>
            <a:avLst/>
            <a:gdLst/>
            <a:ahLst/>
            <a:cxnLst/>
            <a:rect r="r" b="b" t="t" l="l"/>
            <a:pathLst>
              <a:path h="1171473" w="8053874">
                <a:moveTo>
                  <a:pt x="0" y="0"/>
                </a:moveTo>
                <a:lnTo>
                  <a:pt x="8053875" y="0"/>
                </a:lnTo>
                <a:lnTo>
                  <a:pt x="8053875" y="1171472"/>
                </a:lnTo>
                <a:lnTo>
                  <a:pt x="0" y="117147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13146179" y="6512508"/>
            <a:ext cx="47625" cy="1811937"/>
          </a:xfrm>
          <a:custGeom>
            <a:avLst/>
            <a:gdLst/>
            <a:ahLst/>
            <a:cxnLst/>
            <a:rect r="r" b="b" t="t" l="l"/>
            <a:pathLst>
              <a:path h="1811937" w="47625">
                <a:moveTo>
                  <a:pt x="0" y="0"/>
                </a:moveTo>
                <a:lnTo>
                  <a:pt x="47625" y="0"/>
                </a:lnTo>
                <a:lnTo>
                  <a:pt x="47625" y="1811937"/>
                </a:lnTo>
                <a:lnTo>
                  <a:pt x="0" y="1811937"/>
                </a:lnTo>
                <a:lnTo>
                  <a:pt x="0" y="0"/>
                </a:lnTo>
                <a:close/>
              </a:path>
            </a:pathLst>
          </a:custGeom>
          <a:blipFill>
            <a:blip r:embed="rId11"/>
            <a:stretch>
              <a:fillRect l="-3704592" t="0" r="0" b="0"/>
            </a:stretch>
          </a:blipFill>
        </p:spPr>
      </p:sp>
      <p:sp>
        <p:nvSpPr>
          <p:cNvPr name="Freeform 9" id="9"/>
          <p:cNvSpPr/>
          <p:nvPr/>
        </p:nvSpPr>
        <p:spPr>
          <a:xfrm flipH="false" flipV="false" rot="0">
            <a:off x="2782645" y="272997"/>
            <a:ext cx="5398933" cy="8814584"/>
          </a:xfrm>
          <a:custGeom>
            <a:avLst/>
            <a:gdLst/>
            <a:ahLst/>
            <a:cxnLst/>
            <a:rect r="r" b="b" t="t" l="l"/>
            <a:pathLst>
              <a:path h="8814584" w="5398933">
                <a:moveTo>
                  <a:pt x="0" y="0"/>
                </a:moveTo>
                <a:lnTo>
                  <a:pt x="5398932" y="0"/>
                </a:lnTo>
                <a:lnTo>
                  <a:pt x="5398932" y="8814584"/>
                </a:lnTo>
                <a:lnTo>
                  <a:pt x="0" y="8814584"/>
                </a:lnTo>
                <a:lnTo>
                  <a:pt x="0" y="0"/>
                </a:lnTo>
                <a:close/>
              </a:path>
            </a:pathLst>
          </a:custGeom>
          <a:blipFill>
            <a:blip r:embed="rId12"/>
            <a:stretch>
              <a:fillRect l="0" t="0" r="0" b="0"/>
            </a:stretch>
          </a:blipFill>
        </p:spPr>
      </p:sp>
      <p:sp>
        <p:nvSpPr>
          <p:cNvPr name="TextBox 10" id="10"/>
          <p:cNvSpPr txBox="true"/>
          <p:nvPr/>
        </p:nvSpPr>
        <p:spPr>
          <a:xfrm rot="0">
            <a:off x="8181577" y="3990314"/>
            <a:ext cx="10621859" cy="1417814"/>
          </a:xfrm>
          <a:prstGeom prst="rect">
            <a:avLst/>
          </a:prstGeom>
        </p:spPr>
        <p:txBody>
          <a:bodyPr anchor="t" rtlCol="false" tIns="0" lIns="0" bIns="0" rIns="0">
            <a:spAutoFit/>
          </a:bodyPr>
          <a:lstStyle/>
          <a:p>
            <a:pPr algn="ctr">
              <a:lnSpc>
                <a:spcPts val="11684"/>
              </a:lnSpc>
            </a:pPr>
            <a:r>
              <a:rPr lang="en-US" sz="8346">
                <a:solidFill>
                  <a:srgbClr val="000000"/>
                </a:solidFill>
                <a:latin typeface="Hobo"/>
                <a:ea typeface="Hobo"/>
                <a:cs typeface="Hobo"/>
                <a:sym typeface="Hobo"/>
              </a:rPr>
              <a:t>Domain Model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DAGXkhIUlRc</dc:identifier>
  <dcterms:modified xsi:type="dcterms:W3CDTF">2011-08-01T06:04:30Z</dcterms:modified>
  <cp:revision>1</cp:revision>
  <dc:title>Our Team</dc:title>
</cp:coreProperties>
</file>